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276" r:id="rId2"/>
    <p:sldId id="256" r:id="rId3"/>
    <p:sldId id="261" r:id="rId4"/>
    <p:sldId id="257" r:id="rId5"/>
    <p:sldId id="258" r:id="rId6"/>
    <p:sldId id="260" r:id="rId7"/>
    <p:sldId id="259" r:id="rId8"/>
    <p:sldId id="281" r:id="rId9"/>
    <p:sldId id="263" r:id="rId10"/>
    <p:sldId id="264" r:id="rId11"/>
    <p:sldId id="265" r:id="rId12"/>
    <p:sldId id="267" r:id="rId13"/>
    <p:sldId id="266" r:id="rId14"/>
    <p:sldId id="268" r:id="rId15"/>
    <p:sldId id="269" r:id="rId16"/>
    <p:sldId id="271" r:id="rId17"/>
    <p:sldId id="270" r:id="rId18"/>
    <p:sldId id="272" r:id="rId19"/>
    <p:sldId id="273"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94624" autoAdjust="0"/>
  </p:normalViewPr>
  <p:slideViewPr>
    <p:cSldViewPr snapToGrid="0">
      <p:cViewPr>
        <p:scale>
          <a:sx n="66" d="100"/>
          <a:sy n="66" d="100"/>
        </p:scale>
        <p:origin x="-900"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402"/>
    </p:cViewPr>
  </p:sorterViewPr>
  <p:notesViewPr>
    <p:cSldViewPr snapToGrid="0">
      <p:cViewPr varScale="1">
        <p:scale>
          <a:sx n="55" d="100"/>
          <a:sy n="55" d="100"/>
        </p:scale>
        <p:origin x="-2856"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E6BC53-4BEA-4DE6-A093-942F640AD999}" type="datetimeFigureOut">
              <a:rPr lang="en-US" smtClean="0"/>
              <a:t>10/2/2022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385F4D-4B8D-4814-9AF2-9963C8A10D4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1385F4D-4B8D-4814-9AF2-9963C8A10D41}" type="slidenum">
              <a:rPr lang="en-US" smtClean="0"/>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3560A5-E33D-4412-8259-3D7D24AF4D1F}"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3560A5-E33D-4412-8259-3D7D24AF4D1F}"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3560A5-E33D-4412-8259-3D7D24AF4D1F}"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3560A5-E33D-4412-8259-3D7D24AF4D1F}"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3560A5-E33D-4412-8259-3D7D24AF4D1F}"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3560A5-E33D-4412-8259-3D7D24AF4D1F}"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3560A5-E33D-4412-8259-3D7D24AF4D1F}" type="datetimeFigureOut">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3560A5-E33D-4412-8259-3D7D24AF4D1F}" type="datetimeFigureOut">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3560A5-E33D-4412-8259-3D7D24AF4D1F}" type="datetimeFigureOut">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3560A5-E33D-4412-8259-3D7D24AF4D1F}"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3560A5-E33D-4412-8259-3D7D24AF4D1F}"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0255EF-50FC-481C-B3C8-DD9D103619E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3560A5-E33D-4412-8259-3D7D24AF4D1F}" type="datetimeFigureOut">
              <a:rPr lang="en-US" smtClean="0"/>
              <a:pPr/>
              <a:t>10/2/2022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255EF-50FC-481C-B3C8-DD9D103619E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eodashboard.org/eodash-data/general/Joint%20Declaration_with_signature_JAXA_ESA.pdf"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com/search?sa=X&amp;rlz=1C1JJTC_enIN1025IN1025&amp;biw=1366&amp;bih=600&amp;q=dwight+d.+eisenhower+organizations+founded&amp;stick=H4sIAAAAAAAAAOPgE-LQz9U3MLIoytayzCi30k_Oz8lJTS7JzM_Tzy9KT8zLrEoEceLT8kvzUlKLiq0gjBQFZNlFrFop5ZnpGSUKKXoKqZnFqXkZ-eWpRShqihWgOgEAERrwdAAAAA&amp;ved=2ahUKEwi9yYjTmb_6AhXBcGwGHVcADjAQ6BMoAHoECFkQAg" TargetMode="External"/><Relationship Id="rId7" Type="http://schemas.openxmlformats.org/officeDocument/2006/relationships/image" Target="../media/image5.jpeg"/><Relationship Id="rId2" Type="http://schemas.openxmlformats.org/officeDocument/2006/relationships/hyperlink" Target="https://www.google.com/search?sa=X&amp;rlz=1C1JJTC_enIN1025IN1025&amp;biw=1366&amp;bih=600&amp;q=dwight+d.+eisenhower+hall+of+fame+induction&amp;stick=H4sIAAAAAAAAAC3MQQqAIBBA0VXQqkUnmHVBRm3Cy4g4Y0rmQBrep5NW1O5v3q-btha7GKfl2LrZFSkMh0Ame47C6RAUW2X1TspHPE0mSvIvBNSZrqrH4leXAQcgnyg6LnTAa4EtvBY-8SxvMwqaVW8AAAA&amp;ved=2ahUKEwi9yYjTmb_6AhXBcGwGHVcADjAQ6BMoAHoECFgQAg" TargetMode="External"/><Relationship Id="rId1" Type="http://schemas.openxmlformats.org/officeDocument/2006/relationships/slideLayout" Target="../slideLayouts/slideLayout1.xml"/><Relationship Id="rId6" Type="http://schemas.openxmlformats.org/officeDocument/2006/relationships/hyperlink" Target="https://www.google.com/search?sa=X&amp;rlz=1C1JJTC_enIN1025IN1025&amp;biw=1366&amp;bih=600&amp;q=dwight+d.+eisenhower+organizations+founded&amp;stick=H4sIAAAAAAAAAOPgE-LQz9U3MLIoytayzCi30k_Oz8lJTS7JzM_Tzy9KT8zLrEoEceLT8kvzUlKLiq0gjBQFZNlFrFop5ZnpGSUKKXoKqZnFqXkZ-eWpRShqihWgOgEAERrwdAAAAA&amp;ved=2ahUKEwi9yYjTmb_6AhXBcGwGHVcADjAQ44YBKAN6BAhZEAU" TargetMode="External"/><Relationship Id="rId5" Type="http://schemas.openxmlformats.org/officeDocument/2006/relationships/hyperlink" Target="https://www.google.com/search?sa=X&amp;rlz=1C1JJTC_enIN1025IN1025&amp;biw=1366&amp;bih=600&amp;q=DARPA&amp;stick=H4sIAAAAAAAAAOPgE-LQz9U3MLIoylaCsNLLjLQsM8qt9JPzc3JSk0sy8_P084vSE_MyqxJBnPi0_NK8lNSiYisII0UBWXYRK6uLY1CA4w5Wxl3sTByMAOYOMIZhAAAA&amp;ved=2ahUKEwi9yYjTmb_6AhXBcGwGHVcADjAQmxMoAnoECFkQBA" TargetMode="External"/><Relationship Id="rId4" Type="http://schemas.openxmlformats.org/officeDocument/2006/relationships/hyperlink" Target="https://www.google.com/search?sa=X&amp;rlz=1C1JJTC_enIN1025IN1025&amp;biw=1366&amp;bih=600&amp;q=NASA&amp;stick=H4sIAAAAAAAAAOPgE-LQz9U3MLIoylYCs0zTTAq0LDPKrfST83NyUpNLMvPz9POL0hPzMqsSQZz4tPzSvJTUomIrCCNFAVl2ESuLn2Ow4w5Wxl3sTByMAHoA3-tgAAAA&amp;ved=2ahUKEwi9yYjTmb_6AhXBcGwGHVcADjAQmxMoAXoECFkQAw"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ospso.nasa.gov/mission-category/2" TargetMode="External"/><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ospso.nasa.gov/missions/aura" TargetMode="Externa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eospso.nasa.gov/missions/aqua" TargetMode="External"/><Relationship Id="rId5" Type="http://schemas.openxmlformats.org/officeDocument/2006/relationships/hyperlink" Target="https://eospso.nasa.gov/mission-category/12" TargetMode="External"/><Relationship Id="rId4" Type="http://schemas.openxmlformats.org/officeDocument/2006/relationships/hyperlink" Target="https://eospso.nasa.gov/mission-category/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ospso.nasa.gov/missions/sentinel-6b"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eospso.nasa.gov/mission-category/4" TargetMode="External"/><Relationship Id="rId5" Type="http://schemas.openxmlformats.org/officeDocument/2006/relationships/hyperlink" Target="https://eospso.nasa.gov/missions/climate-absolute-radiance-and-refractivity-observatory-pathfinder" TargetMode="External"/><Relationship Id="rId4" Type="http://schemas.openxmlformats.org/officeDocument/2006/relationships/hyperlink" Target="https://eospso.nasa.gov/mission-category/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Space Apps Challenge 2021 | NASA"/>
          <p:cNvPicPr>
            <a:picLocks noChangeAspect="1" noChangeArrowheads="1"/>
          </p:cNvPicPr>
          <p:nvPr/>
        </p:nvPicPr>
        <p:blipFill>
          <a:blip r:embed="rId2">
            <a:lum bright="-15000" contrast="8000"/>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38735397"/>
      </p:ext>
    </p:extLst>
  </p:cSld>
  <p:clrMapOvr>
    <a:masterClrMapping/>
  </p:clrMapOvr>
  <p:transition spd="slow">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Rectangle 1"/>
          <p:cNvSpPr/>
          <p:nvPr/>
        </p:nvSpPr>
        <p:spPr>
          <a:xfrm>
            <a:off x="2206171" y="1654826"/>
            <a:ext cx="7300686" cy="3416320"/>
          </a:xfrm>
          <a:prstGeom prst="rect">
            <a:avLst/>
          </a:prstGeom>
        </p:spPr>
        <p:txBody>
          <a:bodyPr wrap="square">
            <a:spAutoFit/>
          </a:bodyPr>
          <a:lstStyle/>
          <a:p>
            <a:r>
              <a:rPr lang="en-US" sz="2400" b="0" i="0" dirty="0" smtClean="0">
                <a:solidFill>
                  <a:schemeClr val="bg1">
                    <a:lumMod val="95000"/>
                  </a:schemeClr>
                </a:solidFill>
                <a:effectLst/>
                <a:latin typeface="Times New Roman" pitchFamily="18" charset="0"/>
                <a:cs typeface="Times New Roman" pitchFamily="18" charset="0"/>
              </a:rPr>
              <a:t>News</a:t>
            </a:r>
          </a:p>
          <a:p>
            <a:r>
              <a:rPr lang="en-US" sz="2400" b="0" i="0" dirty="0" smtClean="0">
                <a:solidFill>
                  <a:schemeClr val="bg1">
                    <a:lumMod val="95000"/>
                  </a:schemeClr>
                </a:solidFill>
                <a:effectLst/>
                <a:latin typeface="Times New Roman" pitchFamily="18" charset="0"/>
                <a:cs typeface="Times New Roman" pitchFamily="18" charset="0"/>
              </a:rPr>
              <a:t>NASA, ESA, and JAXA will continue through June 2024 to advance their joint work to communicate tri-agency scientific findings with societal impact, further developing this Dashboard, enhancing the data and stories, collaborating with global experts and communities, and promoting Open Science. Click here to read the full </a:t>
            </a:r>
            <a:r>
              <a:rPr lang="en-US" sz="2400" b="0" i="0" dirty="0" smtClean="0">
                <a:solidFill>
                  <a:schemeClr val="bg1">
                    <a:lumMod val="95000"/>
                  </a:schemeClr>
                </a:solidFill>
                <a:effectLst/>
                <a:latin typeface="Times New Roman" pitchFamily="18" charset="0"/>
                <a:cs typeface="Times New Roman" pitchFamily="18" charset="0"/>
                <a:hlinkClick r:id="rId3"/>
              </a:rPr>
              <a:t>Joint Declaration on trilateral collaboration by NASA, ESA and JAXA</a:t>
            </a:r>
            <a:r>
              <a:rPr lang="en-US" sz="2400" b="0" i="0" dirty="0" smtClean="0">
                <a:solidFill>
                  <a:schemeClr val="bg1">
                    <a:lumMod val="95000"/>
                  </a:schemeClr>
                </a:solidFill>
                <a:effectLst/>
                <a:latin typeface="Times New Roman" pitchFamily="18" charset="0"/>
                <a:cs typeface="Times New Roman" pitchFamily="18" charset="0"/>
              </a:rPr>
              <a:t>.</a:t>
            </a:r>
            <a:endParaRPr lang="en-US" sz="2400" b="0" i="0" dirty="0">
              <a:solidFill>
                <a:schemeClr val="bg1">
                  <a:lumMod val="95000"/>
                </a:schemeClr>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4150818648"/>
      </p:ext>
    </p:extLst>
  </p:cSld>
  <p:clrMapOvr>
    <a:masterClrMapping/>
  </p:clrMapOvr>
  <p:transition>
    <p:wheel spokes="2"/>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1"/>
          <p:cNvSpPr/>
          <p:nvPr/>
        </p:nvSpPr>
        <p:spPr>
          <a:xfrm>
            <a:off x="1364343" y="711199"/>
            <a:ext cx="6937828" cy="1569660"/>
          </a:xfrm>
          <a:prstGeom prst="rect">
            <a:avLst/>
          </a:prstGeom>
        </p:spPr>
        <p:txBody>
          <a:bodyPr wrap="square">
            <a:spAutoFit/>
          </a:bodyPr>
          <a:lstStyle/>
          <a:p>
            <a:r>
              <a:rPr lang="en-US" sz="4800" b="1" i="0" dirty="0" smtClean="0">
                <a:solidFill>
                  <a:srgbClr val="333333"/>
                </a:solidFill>
                <a:effectLst/>
                <a:latin typeface="Times New Roman" pitchFamily="18" charset="0"/>
                <a:cs typeface="Times New Roman" pitchFamily="18" charset="0"/>
              </a:rPr>
              <a:t>Earth observation satellites</a:t>
            </a:r>
            <a:endParaRPr lang="en-US" sz="4800" b="1" i="0" dirty="0">
              <a:solidFill>
                <a:srgbClr val="333333"/>
              </a:solidFill>
              <a:effectLst/>
              <a:latin typeface="Times New Roman" pitchFamily="18" charset="0"/>
              <a:cs typeface="Times New Roman" pitchFamily="18" charset="0"/>
            </a:endParaRPr>
          </a:p>
        </p:txBody>
      </p:sp>
      <p:sp>
        <p:nvSpPr>
          <p:cNvPr id="3" name="Rectangle 2"/>
          <p:cNvSpPr/>
          <p:nvPr/>
        </p:nvSpPr>
        <p:spPr>
          <a:xfrm>
            <a:off x="1320800" y="2510971"/>
            <a:ext cx="7548879" cy="3046988"/>
          </a:xfrm>
          <a:prstGeom prst="rect">
            <a:avLst/>
          </a:prstGeom>
        </p:spPr>
        <p:txBody>
          <a:bodyPr wrap="square">
            <a:spAutoFit/>
          </a:bodyPr>
          <a:lstStyle/>
          <a:p>
            <a:r>
              <a:rPr lang="en-US" sz="2400" b="0" i="0" dirty="0" smtClean="0">
                <a:solidFill>
                  <a:srgbClr val="333333"/>
                </a:solidFill>
                <a:effectLst/>
                <a:latin typeface="Noto Sans"/>
              </a:rPr>
              <a:t>By observing the Earth from space, satellites provide essential information on </a:t>
            </a:r>
            <a:r>
              <a:rPr lang="en-US" sz="2400" b="1" i="0" dirty="0" smtClean="0">
                <a:solidFill>
                  <a:srgbClr val="333333"/>
                </a:solidFill>
                <a:effectLst/>
                <a:latin typeface="Noto Sans"/>
              </a:rPr>
              <a:t>ocean</a:t>
            </a:r>
            <a:r>
              <a:rPr lang="en-US" sz="2400" b="0" i="0" dirty="0" smtClean="0">
                <a:solidFill>
                  <a:srgbClr val="333333"/>
                </a:solidFill>
                <a:effectLst/>
                <a:latin typeface="Noto Sans"/>
              </a:rPr>
              <a:t>, </a:t>
            </a:r>
            <a:r>
              <a:rPr lang="en-US" sz="2400" b="1" i="0" dirty="0" smtClean="0">
                <a:solidFill>
                  <a:srgbClr val="333333"/>
                </a:solidFill>
                <a:effectLst/>
                <a:latin typeface="Noto Sans"/>
              </a:rPr>
              <a:t>ice</a:t>
            </a:r>
            <a:r>
              <a:rPr lang="en-US" sz="2400" b="0" i="0" dirty="0" smtClean="0">
                <a:solidFill>
                  <a:srgbClr val="333333"/>
                </a:solidFill>
                <a:effectLst/>
                <a:latin typeface="Noto Sans"/>
              </a:rPr>
              <a:t>, </a:t>
            </a:r>
            <a:r>
              <a:rPr lang="en-US" sz="2400" b="1" i="0" dirty="0" smtClean="0">
                <a:solidFill>
                  <a:srgbClr val="333333"/>
                </a:solidFill>
                <a:effectLst/>
                <a:latin typeface="Noto Sans"/>
              </a:rPr>
              <a:t>land environments</a:t>
            </a:r>
            <a:r>
              <a:rPr lang="en-US" sz="2400" b="0" i="0" dirty="0" smtClean="0">
                <a:solidFill>
                  <a:srgbClr val="333333"/>
                </a:solidFill>
                <a:effectLst/>
                <a:latin typeface="Noto Sans"/>
              </a:rPr>
              <a:t>, and the </a:t>
            </a:r>
            <a:r>
              <a:rPr lang="en-US" sz="2400" b="1" i="0" dirty="0" smtClean="0">
                <a:solidFill>
                  <a:srgbClr val="333333"/>
                </a:solidFill>
                <a:effectLst/>
                <a:latin typeface="Noto Sans"/>
              </a:rPr>
              <a:t>atmosphere</a:t>
            </a:r>
            <a:r>
              <a:rPr lang="en-US" sz="2400" b="0" i="0" dirty="0" smtClean="0">
                <a:solidFill>
                  <a:srgbClr val="333333"/>
                </a:solidFill>
                <a:effectLst/>
                <a:latin typeface="Noto Sans"/>
              </a:rPr>
              <a:t>. Earth-observation satellites help us monitor and protect our environment, manage our resources, and ensure the safety and security of Canadians. Satellite imagery and expertise is also used to support global humanitarian efforts and sustainable development.</a:t>
            </a:r>
            <a:endParaRPr lang="en-US" sz="2400" dirty="0"/>
          </a:p>
        </p:txBody>
      </p:sp>
    </p:spTree>
    <p:extLst>
      <p:ext uri="{BB962C8B-B14F-4D97-AF65-F5344CB8AC3E}">
        <p14:creationId xmlns="" xmlns:p14="http://schemas.microsoft.com/office/powerpoint/2010/main" val="3820322046"/>
      </p:ext>
    </p:extLst>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Rectangle 1"/>
          <p:cNvSpPr/>
          <p:nvPr/>
        </p:nvSpPr>
        <p:spPr>
          <a:xfrm>
            <a:off x="812800" y="827315"/>
            <a:ext cx="9347201" cy="1569660"/>
          </a:xfrm>
          <a:prstGeom prst="rect">
            <a:avLst/>
          </a:prstGeom>
        </p:spPr>
        <p:txBody>
          <a:bodyPr wrap="square">
            <a:spAutoFit/>
          </a:bodyPr>
          <a:lstStyle/>
          <a:p>
            <a:r>
              <a:rPr lang="en-US" sz="4800" b="1" i="0" dirty="0" smtClean="0">
                <a:effectLst/>
                <a:latin typeface="Times New Roman" pitchFamily="18" charset="0"/>
                <a:cs typeface="Times New Roman" pitchFamily="18" charset="0"/>
              </a:rPr>
              <a:t>The </a:t>
            </a:r>
            <a:r>
              <a:rPr lang="en-US" sz="4800" b="1" i="0" dirty="0" err="1" smtClean="0">
                <a:effectLst/>
                <a:latin typeface="Times New Roman" pitchFamily="18" charset="0"/>
                <a:cs typeface="Times New Roman" pitchFamily="18" charset="0"/>
              </a:rPr>
              <a:t>Suomi</a:t>
            </a:r>
            <a:r>
              <a:rPr lang="en-US" sz="4800" b="1" i="0" dirty="0" smtClean="0">
                <a:effectLst/>
                <a:latin typeface="Times New Roman" pitchFamily="18" charset="0"/>
                <a:cs typeface="Times New Roman" pitchFamily="18" charset="0"/>
              </a:rPr>
              <a:t>-NPP Visible Infrared Imaging Radiometer Suite (VIIRS)</a:t>
            </a:r>
            <a:endParaRPr lang="en-US" sz="4800" b="1" i="0" dirty="0">
              <a:effectLst/>
              <a:latin typeface="Times New Roman" pitchFamily="18" charset="0"/>
              <a:cs typeface="Times New Roman" pitchFamily="18" charset="0"/>
            </a:endParaRPr>
          </a:p>
        </p:txBody>
      </p:sp>
      <p:sp>
        <p:nvSpPr>
          <p:cNvPr id="3" name="Rectangle 2"/>
          <p:cNvSpPr/>
          <p:nvPr/>
        </p:nvSpPr>
        <p:spPr>
          <a:xfrm>
            <a:off x="885371" y="3004455"/>
            <a:ext cx="7503887" cy="2308324"/>
          </a:xfrm>
          <a:prstGeom prst="rect">
            <a:avLst/>
          </a:prstGeom>
          <a:noFill/>
        </p:spPr>
        <p:txBody>
          <a:bodyPr wrap="square">
            <a:spAutoFit/>
          </a:bodyPr>
          <a:lstStyle/>
          <a:p>
            <a:r>
              <a:rPr lang="en-US" sz="2400" b="0" i="0" dirty="0" err="1" smtClean="0">
                <a:solidFill>
                  <a:schemeClr val="accent2">
                    <a:lumMod val="75000"/>
                  </a:schemeClr>
                </a:solidFill>
                <a:effectLst/>
              </a:rPr>
              <a:t>Suomi</a:t>
            </a:r>
            <a:r>
              <a:rPr lang="en-US" sz="2400" b="0" i="0" dirty="0" smtClean="0">
                <a:solidFill>
                  <a:schemeClr val="accent2">
                    <a:lumMod val="75000"/>
                  </a:schemeClr>
                </a:solidFill>
                <a:effectLst/>
              </a:rPr>
              <a:t> pioneered the generation of satellite products providing global measurement of nocturnal visible and near-infrared light. The high-resolution nighttime images from space, referred to by NASA as the Black Marble HD dataset, is processed to eliminate light sources like moonlight reflectance and other interferences. </a:t>
            </a:r>
            <a:endParaRPr lang="en-US" sz="2400" dirty="0">
              <a:solidFill>
                <a:schemeClr val="accent2">
                  <a:lumMod val="75000"/>
                </a:schemeClr>
              </a:solidFill>
            </a:endParaRPr>
          </a:p>
        </p:txBody>
      </p:sp>
    </p:spTree>
    <p:extLst>
      <p:ext uri="{BB962C8B-B14F-4D97-AF65-F5344CB8AC3E}">
        <p14:creationId xmlns="" xmlns:p14="http://schemas.microsoft.com/office/powerpoint/2010/main" val="3130044809"/>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r="-53000"/>
          </a:stretch>
        </a:blipFill>
        <a:effectLst/>
      </p:bgPr>
    </p:bg>
    <p:spTree>
      <p:nvGrpSpPr>
        <p:cNvPr id="1" name=""/>
        <p:cNvGrpSpPr/>
        <p:nvPr/>
      </p:nvGrpSpPr>
      <p:grpSpPr>
        <a:xfrm>
          <a:off x="0" y="0"/>
          <a:ext cx="0" cy="0"/>
          <a:chOff x="0" y="0"/>
          <a:chExt cx="0" cy="0"/>
        </a:xfrm>
      </p:grpSpPr>
      <p:sp>
        <p:nvSpPr>
          <p:cNvPr id="2" name="Rectangle 1"/>
          <p:cNvSpPr/>
          <p:nvPr/>
        </p:nvSpPr>
        <p:spPr>
          <a:xfrm>
            <a:off x="3048000" y="771436"/>
            <a:ext cx="6096000" cy="2554545"/>
          </a:xfrm>
          <a:prstGeom prst="rect">
            <a:avLst/>
          </a:prstGeom>
        </p:spPr>
        <p:txBody>
          <a:bodyPr>
            <a:spAutoFit/>
          </a:bodyPr>
          <a:lstStyle/>
          <a:p>
            <a:r>
              <a:rPr lang="en-US" sz="4000" b="0" i="0" dirty="0" smtClean="0">
                <a:solidFill>
                  <a:schemeClr val="tx2">
                    <a:lumMod val="20000"/>
                    <a:lumOff val="80000"/>
                  </a:schemeClr>
                </a:solidFill>
                <a:effectLst/>
                <a:latin typeface="Roboto"/>
              </a:rPr>
              <a:t>During COVID-19 lockdowns night lights in central business districts decreased</a:t>
            </a:r>
            <a:endParaRPr lang="en-US" sz="4000" dirty="0">
              <a:solidFill>
                <a:schemeClr val="tx2">
                  <a:lumMod val="20000"/>
                  <a:lumOff val="80000"/>
                </a:schemeClr>
              </a:solidFill>
            </a:endParaRPr>
          </a:p>
        </p:txBody>
      </p:sp>
    </p:spTree>
    <p:extLst>
      <p:ext uri="{BB962C8B-B14F-4D97-AF65-F5344CB8AC3E}">
        <p14:creationId xmlns="" xmlns:p14="http://schemas.microsoft.com/office/powerpoint/2010/main" val="100593155"/>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Rectangle 1"/>
          <p:cNvSpPr/>
          <p:nvPr/>
        </p:nvSpPr>
        <p:spPr>
          <a:xfrm>
            <a:off x="3146474" y="4850228"/>
            <a:ext cx="6096000" cy="1754326"/>
          </a:xfrm>
          <a:prstGeom prst="rect">
            <a:avLst/>
          </a:prstGeom>
        </p:spPr>
        <p:txBody>
          <a:bodyPr>
            <a:spAutoFit/>
          </a:bodyPr>
          <a:lstStyle/>
          <a:p>
            <a:r>
              <a:rPr lang="en-US" sz="3600" b="1" i="0" dirty="0" smtClean="0">
                <a:solidFill>
                  <a:schemeClr val="tx1">
                    <a:lumMod val="95000"/>
                    <a:lumOff val="5000"/>
                  </a:schemeClr>
                </a:solidFill>
                <a:effectLst/>
                <a:latin typeface="Roboto"/>
              </a:rPr>
              <a:t>Nightlights in the Port of Dunkirk (France)</a:t>
            </a:r>
          </a:p>
          <a:p>
            <a:r>
              <a:rPr lang="en-US" sz="3600" b="0" i="0" dirty="0" smtClean="0">
                <a:solidFill>
                  <a:schemeClr val="tx1">
                    <a:lumMod val="95000"/>
                    <a:lumOff val="5000"/>
                  </a:schemeClr>
                </a:solidFill>
                <a:effectLst/>
                <a:latin typeface="Roboto"/>
              </a:rPr>
              <a:t> </a:t>
            </a:r>
            <a:endParaRPr lang="en-US" sz="3600" b="0" i="0" dirty="0">
              <a:solidFill>
                <a:schemeClr val="tx1">
                  <a:lumMod val="95000"/>
                  <a:lumOff val="5000"/>
                </a:schemeClr>
              </a:solidFill>
              <a:effectLst/>
              <a:latin typeface="Roboto"/>
            </a:endParaRPr>
          </a:p>
        </p:txBody>
      </p:sp>
    </p:spTree>
    <p:extLst>
      <p:ext uri="{BB962C8B-B14F-4D97-AF65-F5344CB8AC3E}">
        <p14:creationId xmlns="" xmlns:p14="http://schemas.microsoft.com/office/powerpoint/2010/main" val="3796509307"/>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Rectangle 1"/>
          <p:cNvSpPr/>
          <p:nvPr/>
        </p:nvSpPr>
        <p:spPr>
          <a:xfrm>
            <a:off x="2189870" y="2148786"/>
            <a:ext cx="6096000" cy="2585323"/>
          </a:xfrm>
          <a:prstGeom prst="rect">
            <a:avLst/>
          </a:prstGeom>
        </p:spPr>
        <p:txBody>
          <a:bodyPr>
            <a:spAutoFit/>
          </a:bodyPr>
          <a:lstStyle/>
          <a:p>
            <a:r>
              <a:rPr lang="en-US" sz="5400" b="1" i="0" dirty="0" smtClean="0">
                <a:solidFill>
                  <a:schemeClr val="bg1"/>
                </a:solidFill>
                <a:effectLst/>
                <a:latin typeface="Times New Roman" pitchFamily="18" charset="0"/>
                <a:cs typeface="Times New Roman" pitchFamily="18" charset="0"/>
              </a:rPr>
              <a:t>Nightlights in Tokyo, Japan</a:t>
            </a:r>
          </a:p>
          <a:p>
            <a:r>
              <a:rPr lang="en-US" sz="5400" b="0" i="0" dirty="0" smtClean="0">
                <a:solidFill>
                  <a:schemeClr val="accent1">
                    <a:lumMod val="50000"/>
                  </a:schemeClr>
                </a:solidFill>
                <a:effectLst/>
                <a:latin typeface="Times New Roman" pitchFamily="18" charset="0"/>
                <a:cs typeface="Times New Roman" pitchFamily="18" charset="0"/>
              </a:rPr>
              <a:t> </a:t>
            </a:r>
            <a:endParaRPr lang="en-US" sz="5400" b="0" i="0" dirty="0">
              <a:solidFill>
                <a:schemeClr val="accent1">
                  <a:lumMod val="50000"/>
                </a:schemeClr>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14006870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637512" y="324618"/>
            <a:ext cx="8114602" cy="1384995"/>
          </a:xfrm>
          <a:prstGeom prst="rect">
            <a:avLst/>
          </a:prstGeom>
        </p:spPr>
        <p:txBody>
          <a:bodyPr wrap="square">
            <a:spAutoFit/>
          </a:bodyPr>
          <a:lstStyle/>
          <a:p>
            <a:r>
              <a:rPr lang="en-US" sz="2800" b="1" i="0" dirty="0" smtClean="0">
                <a:solidFill>
                  <a:schemeClr val="bg1"/>
                </a:solidFill>
                <a:effectLst/>
                <a:latin typeface="Times New Roman" pitchFamily="18" charset="0"/>
                <a:cs typeface="Times New Roman" pitchFamily="18" charset="0"/>
              </a:rPr>
              <a:t>Nitrogen Dioxide (NO</a:t>
            </a:r>
            <a:r>
              <a:rPr lang="en-US" sz="2800" b="1" i="0" baseline="-25000" dirty="0" smtClean="0">
                <a:solidFill>
                  <a:schemeClr val="bg1"/>
                </a:solidFill>
                <a:effectLst/>
                <a:latin typeface="Times New Roman" pitchFamily="18" charset="0"/>
                <a:cs typeface="Times New Roman" pitchFamily="18" charset="0"/>
              </a:rPr>
              <a:t>2</a:t>
            </a:r>
            <a:r>
              <a:rPr lang="en-US" sz="2800" b="1" i="0" dirty="0" smtClean="0">
                <a:solidFill>
                  <a:schemeClr val="bg1"/>
                </a:solidFill>
                <a:effectLst/>
                <a:latin typeface="Times New Roman" pitchFamily="18" charset="0"/>
                <a:cs typeface="Times New Roman" pitchFamily="18" charset="0"/>
              </a:rPr>
              <a:t>) and Sulfur Dioxide (SO</a:t>
            </a:r>
            <a:r>
              <a:rPr lang="en-US" sz="2800" b="1" i="0" baseline="-25000" dirty="0" smtClean="0">
                <a:solidFill>
                  <a:schemeClr val="bg1"/>
                </a:solidFill>
                <a:effectLst/>
                <a:latin typeface="Times New Roman" pitchFamily="18" charset="0"/>
                <a:cs typeface="Times New Roman" pitchFamily="18" charset="0"/>
              </a:rPr>
              <a:t>2</a:t>
            </a:r>
            <a:r>
              <a:rPr lang="en-US" sz="2800" b="1" i="0" dirty="0" smtClean="0">
                <a:solidFill>
                  <a:schemeClr val="bg1"/>
                </a:solidFill>
                <a:effectLst/>
                <a:latin typeface="Times New Roman" pitchFamily="18" charset="0"/>
                <a:cs typeface="Times New Roman" pitchFamily="18" charset="0"/>
              </a:rPr>
              <a:t>)</a:t>
            </a:r>
          </a:p>
          <a:p>
            <a:r>
              <a:rPr lang="en-US" sz="2800" b="1" i="0" dirty="0" smtClean="0">
                <a:solidFill>
                  <a:schemeClr val="bg1"/>
                </a:solidFill>
                <a:effectLst/>
                <a:latin typeface="Times New Roman" pitchFamily="18" charset="0"/>
                <a:cs typeface="Times New Roman" pitchFamily="18" charset="0"/>
              </a:rPr>
              <a:t>A picture diary of air quality in the northeastern regions of India, China, and the United States.</a:t>
            </a:r>
            <a:endParaRPr lang="en-US" sz="2800" b="1" i="0" dirty="0">
              <a:solidFill>
                <a:schemeClr val="bg1"/>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166428090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Rectangle 1"/>
          <p:cNvSpPr/>
          <p:nvPr/>
        </p:nvSpPr>
        <p:spPr>
          <a:xfrm>
            <a:off x="2385925" y="3018303"/>
            <a:ext cx="7599904" cy="1754326"/>
          </a:xfrm>
          <a:prstGeom prst="rect">
            <a:avLst/>
          </a:prstGeom>
        </p:spPr>
        <p:txBody>
          <a:bodyPr wrap="square">
            <a:spAutoFit/>
          </a:bodyPr>
          <a:lstStyle/>
          <a:p>
            <a:r>
              <a:rPr lang="en-US" sz="3600" b="0" i="0" dirty="0" smtClean="0">
                <a:solidFill>
                  <a:srgbClr val="FFFFFF"/>
                </a:solidFill>
                <a:effectLst/>
                <a:latin typeface="Times New Roman" pitchFamily="18" charset="0"/>
                <a:cs typeface="Times New Roman" pitchFamily="18" charset="0"/>
              </a:rPr>
              <a:t>Air pollution in India, China and the U.S. have changed significantly over the past two decades</a:t>
            </a:r>
            <a:endParaRPr lang="en-US" sz="3600" b="0" i="0" dirty="0">
              <a:solidFill>
                <a:srgbClr val="FFFFFF"/>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2443896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8000" b="-28000"/>
          </a:stretch>
        </a:blipFill>
        <a:effectLst/>
      </p:bgPr>
    </p:bg>
    <p:spTree>
      <p:nvGrpSpPr>
        <p:cNvPr id="1" name=""/>
        <p:cNvGrpSpPr/>
        <p:nvPr/>
      </p:nvGrpSpPr>
      <p:grpSpPr>
        <a:xfrm>
          <a:off x="0" y="0"/>
          <a:ext cx="0" cy="0"/>
          <a:chOff x="0" y="0"/>
          <a:chExt cx="0" cy="0"/>
        </a:xfrm>
      </p:grpSpPr>
      <p:sp>
        <p:nvSpPr>
          <p:cNvPr id="2" name="Rectangle 1"/>
          <p:cNvSpPr/>
          <p:nvPr/>
        </p:nvSpPr>
        <p:spPr>
          <a:xfrm>
            <a:off x="1479786" y="3065698"/>
            <a:ext cx="6096000" cy="2246769"/>
          </a:xfrm>
          <a:prstGeom prst="rect">
            <a:avLst/>
          </a:prstGeom>
        </p:spPr>
        <p:txBody>
          <a:bodyPr>
            <a:spAutoFit/>
          </a:bodyPr>
          <a:lstStyle/>
          <a:p>
            <a:r>
              <a:rPr lang="en-US" sz="2800" b="1" i="0" u="sng" dirty="0" smtClean="0">
                <a:solidFill>
                  <a:schemeClr val="accent3">
                    <a:lumMod val="50000"/>
                  </a:schemeClr>
                </a:solidFill>
                <a:effectLst/>
                <a:latin typeface="Times New Roman" pitchFamily="18" charset="0"/>
                <a:cs typeface="Times New Roman" pitchFamily="18" charset="0"/>
              </a:rPr>
              <a:t>UNITED STATES</a:t>
            </a:r>
            <a:br>
              <a:rPr lang="en-US" sz="2800" b="1" i="0" u="sng" dirty="0" smtClean="0">
                <a:solidFill>
                  <a:schemeClr val="accent3">
                    <a:lumMod val="50000"/>
                  </a:schemeClr>
                </a:solidFill>
                <a:effectLst/>
                <a:latin typeface="Times New Roman" pitchFamily="18" charset="0"/>
                <a:cs typeface="Times New Roman" pitchFamily="18" charset="0"/>
              </a:rPr>
            </a:br>
            <a:r>
              <a:rPr lang="en-US" sz="2800" b="0" i="0" dirty="0" smtClean="0">
                <a:solidFill>
                  <a:schemeClr val="accent3">
                    <a:lumMod val="50000"/>
                  </a:schemeClr>
                </a:solidFill>
                <a:effectLst/>
                <a:latin typeface="Times New Roman" pitchFamily="18" charset="0"/>
                <a:cs typeface="Times New Roman" pitchFamily="18" charset="0"/>
              </a:rPr>
              <a:t>For example, this image shows decreases in SO2</a:t>
            </a:r>
          </a:p>
          <a:p>
            <a:r>
              <a:rPr lang="en-US" sz="2800" dirty="0" smtClean="0">
                <a:solidFill>
                  <a:schemeClr val="accent3">
                    <a:lumMod val="50000"/>
                  </a:schemeClr>
                </a:solidFill>
                <a:latin typeface="Times New Roman" pitchFamily="18" charset="0"/>
                <a:cs typeface="Times New Roman" pitchFamily="18" charset="0"/>
              </a:rPr>
              <a:t>a</a:t>
            </a:r>
            <a:r>
              <a:rPr lang="en-US" sz="2800" b="0" i="0" dirty="0" smtClean="0">
                <a:solidFill>
                  <a:schemeClr val="accent3">
                    <a:lumMod val="50000"/>
                  </a:schemeClr>
                </a:solidFill>
                <a:effectLst/>
                <a:latin typeface="Times New Roman" pitchFamily="18" charset="0"/>
                <a:cs typeface="Times New Roman" pitchFamily="18" charset="0"/>
              </a:rPr>
              <a:t>nd NO2 in the Ohio River Valley region of the United.</a:t>
            </a:r>
            <a:endParaRPr lang="en-US" sz="2800" b="0" i="0" dirty="0">
              <a:solidFill>
                <a:schemeClr val="accent3">
                  <a:lumMod val="50000"/>
                </a:schemeClr>
              </a:solidFill>
              <a:effectLst/>
              <a:latin typeface="Times New Roman" pitchFamily="18" charset="0"/>
              <a:cs typeface="Times New Roman" pitchFamily="18" charset="0"/>
            </a:endParaRPr>
          </a:p>
        </p:txBody>
      </p:sp>
      <p:pic>
        <p:nvPicPr>
          <p:cNvPr id="3" name="Picture 2" descr="https://upload.wikimedia.org/wikipedia/commons/thumb/e/e2/Flag_of_the_United_States_%28Pantone%29.svg/1280px-Flag_of_the_United_States_%28Pantone%29.svg.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6806" y="3045042"/>
            <a:ext cx="1194923" cy="70338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08454749"/>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1000" b="-31000"/>
          </a:stretch>
        </a:blipFill>
        <a:effectLst/>
      </p:bgPr>
    </p:bg>
    <p:spTree>
      <p:nvGrpSpPr>
        <p:cNvPr id="1" name=""/>
        <p:cNvGrpSpPr/>
        <p:nvPr/>
      </p:nvGrpSpPr>
      <p:grpSpPr>
        <a:xfrm>
          <a:off x="0" y="0"/>
          <a:ext cx="0" cy="0"/>
          <a:chOff x="0" y="0"/>
          <a:chExt cx="0" cy="0"/>
        </a:xfrm>
      </p:grpSpPr>
      <p:sp>
        <p:nvSpPr>
          <p:cNvPr id="2" name="Rectangle 1"/>
          <p:cNvSpPr/>
          <p:nvPr/>
        </p:nvSpPr>
        <p:spPr>
          <a:xfrm>
            <a:off x="1342907" y="1810769"/>
            <a:ext cx="6096000" cy="2246769"/>
          </a:xfrm>
          <a:prstGeom prst="rect">
            <a:avLst/>
          </a:prstGeom>
        </p:spPr>
        <p:txBody>
          <a:bodyPr>
            <a:spAutoFit/>
          </a:bodyPr>
          <a:lstStyle/>
          <a:p>
            <a:r>
              <a:rPr lang="en-US" sz="2800" b="1" dirty="0" smtClean="0">
                <a:solidFill>
                  <a:srgbClr val="FF0000"/>
                </a:solidFill>
              </a:rPr>
              <a:t>CHINA</a:t>
            </a:r>
            <a:r>
              <a:rPr lang="en-US" sz="2800" dirty="0">
                <a:solidFill>
                  <a:srgbClr val="FF0000"/>
                </a:solidFill>
              </a:rPr>
              <a:t/>
            </a:r>
            <a:br>
              <a:rPr lang="en-US" sz="2800" dirty="0">
                <a:solidFill>
                  <a:srgbClr val="FF0000"/>
                </a:solidFill>
              </a:rPr>
            </a:br>
            <a:r>
              <a:rPr lang="en-US" sz="2800" dirty="0">
                <a:solidFill>
                  <a:srgbClr val="FF0000"/>
                </a:solidFill>
              </a:rPr>
              <a:t>Satellite observations for northeastern China show a different story. The data for SO2 (red) show a 90% reduction in this pollutant from 2005-2021.</a:t>
            </a:r>
          </a:p>
        </p:txBody>
      </p:sp>
      <p:pic>
        <p:nvPicPr>
          <p:cNvPr id="4100" name="Picture 4" descr="https://upload.wikimedia.org/wikipedia/commons/thumb/f/fa/Flag_of_the_People%27s_Republic_of_China.svg/800px-Flag_of_the_People%27s_Republic_of_China.svg.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8558" y="1941398"/>
            <a:ext cx="1135321" cy="7564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70609202"/>
      </p:ext>
    </p:extLst>
  </p:cSld>
  <p:clrMapOvr>
    <a:masterClrMapping/>
  </p:clrMapOvr>
  <p:transition>
    <p:wedg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stretch>
            <a:fillRect l="-9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smtClean="0">
                <a:latin typeface="Times New Roman" pitchFamily="18" charset="0"/>
                <a:cs typeface="Times New Roman" pitchFamily="18" charset="0"/>
              </a:rPr>
              <a:t>NIMBUS TO NOW</a:t>
            </a:r>
            <a:r>
              <a:rPr lang="en-US" sz="5400" dirty="0" smtClean="0">
                <a:latin typeface="Times New Roman" pitchFamily="18" charset="0"/>
                <a:cs typeface="Times New Roman" pitchFamily="18" charset="0"/>
              </a:rPr>
              <a:t>:</a:t>
            </a:r>
            <a:endParaRPr lang="en-US" sz="5400" dirty="0">
              <a:latin typeface="Times New Roman" pitchFamily="18" charset="0"/>
              <a:cs typeface="Times New Roman" pitchFamily="18" charset="0"/>
            </a:endParaRPr>
          </a:p>
        </p:txBody>
      </p:sp>
      <p:sp>
        <p:nvSpPr>
          <p:cNvPr id="3" name="Subtitle 2"/>
          <p:cNvSpPr>
            <a:spLocks noGrp="1"/>
          </p:cNvSpPr>
          <p:nvPr>
            <p:ph type="subTitle" idx="1"/>
          </p:nvPr>
        </p:nvSpPr>
        <p:spPr>
          <a:xfrm>
            <a:off x="1538514" y="3602038"/>
            <a:ext cx="9144000" cy="1655762"/>
          </a:xfrm>
        </p:spPr>
        <p:txBody>
          <a:bodyPr>
            <a:normAutofit/>
          </a:bodyPr>
          <a:lstStyle/>
          <a:p>
            <a:r>
              <a:rPr lang="en-US" sz="2800" b="1" i="1" u="sng" dirty="0" smtClean="0">
                <a:solidFill>
                  <a:schemeClr val="bg2">
                    <a:lumMod val="10000"/>
                  </a:schemeClr>
                </a:solidFill>
              </a:rPr>
              <a:t>THE HISTORY OF NASA’S EARTH-OBSERVING MISSIONS</a:t>
            </a:r>
            <a:endParaRPr lang="en-US" sz="2800" b="1" dirty="0" smtClean="0">
              <a:solidFill>
                <a:schemeClr val="bg2">
                  <a:lumMod val="10000"/>
                </a:schemeClr>
              </a:solidFill>
            </a:endParaRPr>
          </a:p>
          <a:p>
            <a:endParaRPr lang="en-US" sz="2000" dirty="0">
              <a:solidFill>
                <a:schemeClr val="bg2">
                  <a:lumMod val="10000"/>
                </a:schemeClr>
              </a:solidFill>
            </a:endParaRPr>
          </a:p>
        </p:txBody>
      </p:sp>
    </p:spTree>
    <p:extLst>
      <p:ext uri="{BB962C8B-B14F-4D97-AF65-F5344CB8AC3E}">
        <p14:creationId xmlns="" xmlns:p14="http://schemas.microsoft.com/office/powerpoint/2010/main" val="3255551639"/>
      </p:ext>
    </p:extLst>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82057" y="1959429"/>
            <a:ext cx="9541395" cy="2308324"/>
          </a:xfrm>
          <a:prstGeom prst="rect">
            <a:avLst/>
          </a:prstGeom>
          <a:noFill/>
        </p:spPr>
        <p:txBody>
          <a:bodyPr wrap="none" rtlCol="0">
            <a:spAutoFit/>
          </a:bodyPr>
          <a:lstStyle/>
          <a:p>
            <a:r>
              <a:rPr lang="en-IN" sz="7200" dirty="0" smtClean="0">
                <a:solidFill>
                  <a:schemeClr val="accent6">
                    <a:lumMod val="50000"/>
                  </a:schemeClr>
                </a:solidFill>
                <a:latin typeface="Algerian" pitchFamily="82" charset="0"/>
              </a:rPr>
              <a:t>P</a:t>
            </a:r>
            <a:r>
              <a:rPr lang="en-IN" sz="7200" dirty="0" smtClean="0">
                <a:solidFill>
                  <a:schemeClr val="accent6">
                    <a:lumMod val="50000"/>
                  </a:schemeClr>
                </a:solidFill>
                <a:latin typeface="Algerian" pitchFamily="82" charset="0"/>
              </a:rPr>
              <a:t>resented  by:</a:t>
            </a:r>
          </a:p>
          <a:p>
            <a:r>
              <a:rPr lang="en-IN" sz="7200" dirty="0" smtClean="0">
                <a:solidFill>
                  <a:schemeClr val="accent6">
                    <a:lumMod val="50000"/>
                  </a:schemeClr>
                </a:solidFill>
                <a:latin typeface="Algerian" pitchFamily="82" charset="0"/>
              </a:rPr>
              <a:t> </a:t>
            </a:r>
            <a:r>
              <a:rPr lang="en-IN" sz="7200" dirty="0" smtClean="0">
                <a:solidFill>
                  <a:schemeClr val="accent6">
                    <a:lumMod val="50000"/>
                  </a:schemeClr>
                </a:solidFill>
                <a:latin typeface="Algerian" pitchFamily="82" charset="0"/>
              </a:rPr>
              <a:t>              team nimbus</a:t>
            </a:r>
            <a:endParaRPr lang="en-US" sz="7200" dirty="0">
              <a:solidFill>
                <a:schemeClr val="accent6">
                  <a:lumMod val="50000"/>
                </a:schemeClr>
              </a:solidFill>
              <a:latin typeface="Algerian" pitchFamily="82" charset="0"/>
            </a:endParaRPr>
          </a:p>
        </p:txBody>
      </p:sp>
    </p:spTree>
    <p:extLst>
      <p:ext uri="{BB962C8B-B14F-4D97-AF65-F5344CB8AC3E}">
        <p14:creationId xmlns="" xmlns:p14="http://schemas.microsoft.com/office/powerpoint/2010/main" val="537554695"/>
      </p:ext>
    </p:extLst>
  </p:cSld>
  <p:clrMapOvr>
    <a:masterClrMapping/>
  </p:clrMapOvr>
  <p:transition>
    <p:pull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0526" y="1122363"/>
            <a:ext cx="9104811" cy="1464083"/>
          </a:xfrm>
        </p:spPr>
        <p:txBody>
          <a:bodyPr>
            <a:normAutofit/>
          </a:bodyPr>
          <a:lstStyle/>
          <a:p>
            <a:r>
              <a:rPr lang="en-US" sz="6600" b="1" dirty="0" smtClean="0">
                <a:effectLst/>
              </a:rPr>
              <a:t>About</a:t>
            </a:r>
            <a:r>
              <a:rPr lang="en-US" sz="6600" dirty="0" smtClean="0">
                <a:effectLst/>
              </a:rPr>
              <a:t> </a:t>
            </a:r>
            <a:r>
              <a:rPr lang="en-US" sz="6600" u="sng" dirty="0" smtClean="0">
                <a:effectLst/>
              </a:rPr>
              <a:t>NASA</a:t>
            </a:r>
            <a:endParaRPr lang="en-US" sz="6600" dirty="0"/>
          </a:p>
        </p:txBody>
      </p:sp>
      <p:sp>
        <p:nvSpPr>
          <p:cNvPr id="3" name="Subtitle 2"/>
          <p:cNvSpPr>
            <a:spLocks noGrp="1"/>
          </p:cNvSpPr>
          <p:nvPr>
            <p:ph type="subTitle" idx="1"/>
          </p:nvPr>
        </p:nvSpPr>
        <p:spPr>
          <a:xfrm>
            <a:off x="1524000" y="2978331"/>
            <a:ext cx="8390709" cy="2279469"/>
          </a:xfrm>
        </p:spPr>
        <p:txBody>
          <a:bodyPr>
            <a:normAutofit fontScale="85000" lnSpcReduction="20000"/>
          </a:bodyPr>
          <a:lstStyle/>
          <a:p>
            <a:pPr algn="just"/>
            <a:r>
              <a:rPr lang="en-US" b="1" i="1" dirty="0">
                <a:solidFill>
                  <a:schemeClr val="tx1">
                    <a:lumMod val="95000"/>
                    <a:lumOff val="5000"/>
                  </a:schemeClr>
                </a:solidFill>
              </a:rPr>
              <a:t>NASA was created largely in response to the Soviet launching </a:t>
            </a:r>
            <a:r>
              <a:rPr lang="en-US" b="1" i="1" dirty="0" smtClean="0">
                <a:solidFill>
                  <a:schemeClr val="tx1">
                    <a:lumMod val="95000"/>
                    <a:lumOff val="5000"/>
                  </a:schemeClr>
                </a:solidFill>
              </a:rPr>
              <a:t>of Sputnik </a:t>
            </a:r>
            <a:r>
              <a:rPr lang="en-US" b="1" i="1" dirty="0">
                <a:solidFill>
                  <a:schemeClr val="tx1">
                    <a:lumMod val="95000"/>
                    <a:lumOff val="5000"/>
                  </a:schemeClr>
                </a:solidFill>
              </a:rPr>
              <a:t>in 1957</a:t>
            </a:r>
            <a:r>
              <a:rPr lang="en-US" i="1" dirty="0">
                <a:solidFill>
                  <a:schemeClr val="tx1">
                    <a:lumMod val="95000"/>
                    <a:lumOff val="5000"/>
                  </a:schemeClr>
                </a:solidFill>
              </a:rPr>
              <a:t>. It was organized around the National Advisory Committee for Aeronautics (NACA), which had been created by </a:t>
            </a:r>
            <a:r>
              <a:rPr lang="en-US" i="1" dirty="0" smtClean="0">
                <a:solidFill>
                  <a:schemeClr val="tx1">
                    <a:lumMod val="95000"/>
                    <a:lumOff val="5000"/>
                  </a:schemeClr>
                </a:solidFill>
              </a:rPr>
              <a:t>    Congress </a:t>
            </a:r>
            <a:r>
              <a:rPr lang="en-US" i="1" dirty="0">
                <a:solidFill>
                  <a:schemeClr val="tx1">
                    <a:lumMod val="95000"/>
                    <a:lumOff val="5000"/>
                  </a:schemeClr>
                </a:solidFill>
              </a:rPr>
              <a:t>in 1915. NASA's organization was well under way by the early years of Pres.</a:t>
            </a:r>
            <a:endParaRPr lang="en-US" dirty="0">
              <a:solidFill>
                <a:schemeClr val="tx1">
                  <a:lumMod val="95000"/>
                  <a:lumOff val="5000"/>
                </a:schemeClr>
              </a:solidFill>
            </a:endParaRPr>
          </a:p>
        </p:txBody>
      </p:sp>
    </p:spTree>
    <p:extLst>
      <p:ext uri="{BB962C8B-B14F-4D97-AF65-F5344CB8AC3E}">
        <p14:creationId xmlns="" xmlns:p14="http://schemas.microsoft.com/office/powerpoint/2010/main" val="76765473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4115" y="711200"/>
            <a:ext cx="7924800" cy="2148113"/>
          </a:xfrm>
        </p:spPr>
        <p:txBody>
          <a:bodyPr>
            <a:normAutofit/>
          </a:bodyPr>
          <a:lstStyle/>
          <a:p>
            <a:pPr algn="l"/>
            <a:r>
              <a:rPr lang="en-US" b="1" u="sng" dirty="0" smtClean="0">
                <a:effectLst/>
              </a:rPr>
              <a:t>NASA </a:t>
            </a:r>
            <a:r>
              <a:rPr lang="en-US" i="1" dirty="0" smtClean="0">
                <a:effectLst/>
              </a:rPr>
              <a:t>stands for</a:t>
            </a:r>
            <a:r>
              <a:rPr lang="en-US" dirty="0" smtClean="0">
                <a:effectLst/>
              </a:rPr>
              <a:t> </a:t>
            </a:r>
            <a:r>
              <a:rPr lang="en-US" b="1" dirty="0" smtClean="0">
                <a:effectLst/>
              </a:rPr>
              <a:t>National</a:t>
            </a:r>
            <a:br>
              <a:rPr lang="en-US" b="1" dirty="0" smtClean="0">
                <a:effectLst/>
              </a:rPr>
            </a:br>
            <a:r>
              <a:rPr lang="en-US" b="1" dirty="0" smtClean="0">
                <a:effectLst/>
              </a:rPr>
              <a:t>Aeronautics and Space Administration</a:t>
            </a:r>
            <a:r>
              <a:rPr lang="en-US" dirty="0" smtClean="0">
                <a:effectLst/>
              </a:rPr>
              <a:t>. </a:t>
            </a:r>
            <a:endParaRPr lang="en-US" dirty="0"/>
          </a:p>
        </p:txBody>
      </p:sp>
      <p:sp>
        <p:nvSpPr>
          <p:cNvPr id="3" name="Subtitle 2"/>
          <p:cNvSpPr>
            <a:spLocks noGrp="1"/>
          </p:cNvSpPr>
          <p:nvPr>
            <p:ph type="subTitle" idx="1"/>
          </p:nvPr>
        </p:nvSpPr>
        <p:spPr>
          <a:xfrm>
            <a:off x="711200" y="2873829"/>
            <a:ext cx="7010400" cy="2612571"/>
          </a:xfrm>
        </p:spPr>
        <p:txBody>
          <a:bodyPr>
            <a:noAutofit/>
          </a:bodyPr>
          <a:lstStyle/>
          <a:p>
            <a:pPr algn="just"/>
            <a:r>
              <a:rPr lang="en-US" sz="3000" dirty="0" smtClean="0">
                <a:solidFill>
                  <a:schemeClr val="tx1">
                    <a:lumMod val="95000"/>
                    <a:lumOff val="5000"/>
                  </a:schemeClr>
                </a:solidFill>
              </a:rPr>
              <a:t>NASA is a U.S. government agency that is responsible for science and technology related to air and space. The Space Age started in 1957 with the launch of the Soviet satellite Sputnik. NASA opened for business on Oct. 1, 1958.</a:t>
            </a:r>
            <a:endParaRPr lang="en-US" sz="3000" dirty="0">
              <a:solidFill>
                <a:schemeClr val="tx1">
                  <a:lumMod val="95000"/>
                  <a:lumOff val="5000"/>
                </a:schemeClr>
              </a:solidFill>
            </a:endParaRPr>
          </a:p>
        </p:txBody>
      </p:sp>
      <p:pic>
        <p:nvPicPr>
          <p:cNvPr id="18434" name="Picture 2" descr="ArtStation - 3D NASA Logo"/>
          <p:cNvPicPr>
            <a:picLocks noChangeAspect="1" noChangeArrowheads="1"/>
          </p:cNvPicPr>
          <p:nvPr/>
        </p:nvPicPr>
        <p:blipFill>
          <a:blip r:embed="rId2"/>
          <a:srcRect/>
          <a:stretch>
            <a:fillRect/>
          </a:stretch>
        </p:blipFill>
        <p:spPr bwMode="auto">
          <a:xfrm>
            <a:off x="7750629" y="1001486"/>
            <a:ext cx="4441370" cy="5515429"/>
          </a:xfrm>
          <a:prstGeom prst="rect">
            <a:avLst/>
          </a:prstGeom>
          <a:noFill/>
        </p:spPr>
      </p:pic>
    </p:spTree>
    <p:extLst>
      <p:ext uri="{BB962C8B-B14F-4D97-AF65-F5344CB8AC3E}">
        <p14:creationId xmlns="" xmlns:p14="http://schemas.microsoft.com/office/powerpoint/2010/main" val="542463553"/>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down)">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4458" y="827314"/>
            <a:ext cx="7503885" cy="2177143"/>
          </a:xfrm>
        </p:spPr>
        <p:txBody>
          <a:bodyPr>
            <a:normAutofit/>
          </a:bodyPr>
          <a:lstStyle/>
          <a:p>
            <a:pPr algn="l"/>
            <a:r>
              <a:rPr lang="en-US" i="1" dirty="0" smtClean="0"/>
              <a:t>Founder</a:t>
            </a:r>
            <a:r>
              <a:rPr lang="en-US" dirty="0" smtClean="0"/>
              <a:t> </a:t>
            </a:r>
            <a:r>
              <a:rPr lang="en-US" i="1" dirty="0" smtClean="0"/>
              <a:t>of</a:t>
            </a:r>
            <a:r>
              <a:rPr lang="en-US" dirty="0" smtClean="0"/>
              <a:t> </a:t>
            </a:r>
            <a:r>
              <a:rPr lang="en-US" b="1" u="sng" dirty="0" smtClean="0"/>
              <a:t>NASA</a:t>
            </a:r>
            <a:r>
              <a:rPr lang="en-US" dirty="0" smtClean="0"/>
              <a:t/>
            </a:r>
            <a:br>
              <a:rPr lang="en-US" dirty="0" smtClean="0"/>
            </a:br>
            <a:r>
              <a:rPr lang="en-US" i="1" u="sng" dirty="0" smtClean="0">
                <a:effectLst/>
              </a:rPr>
              <a:t>Dwight </a:t>
            </a:r>
            <a:r>
              <a:rPr lang="en-US" i="1" u="sng" dirty="0" err="1" smtClean="0">
                <a:effectLst/>
              </a:rPr>
              <a:t>D.Eisenhower</a:t>
            </a:r>
            <a:r>
              <a:rPr lang="en-US" i="1" u="sng" dirty="0" smtClean="0">
                <a:effectLst/>
              </a:rPr>
              <a:t/>
            </a:r>
            <a:br>
              <a:rPr lang="en-US" i="1" u="sng" dirty="0" smtClean="0">
                <a:effectLst/>
              </a:rPr>
            </a:br>
            <a:r>
              <a:rPr lang="en-US" sz="2200" b="1" dirty="0">
                <a:hlinkClick r:id="rId2"/>
              </a:rPr>
              <a:t>Hall of fame induction</a:t>
            </a:r>
            <a:r>
              <a:rPr lang="en-US" sz="2200" b="1" dirty="0"/>
              <a:t>: </a:t>
            </a:r>
            <a:r>
              <a:rPr lang="en-US" sz="2200" dirty="0"/>
              <a:t>2009</a:t>
            </a:r>
            <a:r>
              <a:rPr lang="en-US" sz="2200" dirty="0" smtClean="0">
                <a:effectLst/>
              </a:rPr>
              <a:t/>
            </a:r>
            <a:br>
              <a:rPr lang="en-US" sz="2200" dirty="0" smtClean="0">
                <a:effectLst/>
              </a:rPr>
            </a:br>
            <a:r>
              <a:rPr lang="en-US" sz="2200" b="1" dirty="0">
                <a:hlinkClick r:id="rId3"/>
              </a:rPr>
              <a:t>Organizations founded</a:t>
            </a:r>
            <a:r>
              <a:rPr lang="en-US" sz="2200" b="1" dirty="0"/>
              <a:t>: </a:t>
            </a:r>
            <a:r>
              <a:rPr lang="en-US" sz="2200" dirty="0">
                <a:hlinkClick r:id="rId4"/>
              </a:rPr>
              <a:t>NASA</a:t>
            </a:r>
            <a:r>
              <a:rPr lang="en-US" sz="2200" dirty="0"/>
              <a:t>, </a:t>
            </a:r>
            <a:r>
              <a:rPr lang="en-US" sz="2200" dirty="0">
                <a:hlinkClick r:id="rId5"/>
              </a:rPr>
              <a:t>DARPA</a:t>
            </a:r>
            <a:r>
              <a:rPr lang="en-US" sz="2200" dirty="0"/>
              <a:t>, </a:t>
            </a:r>
            <a:r>
              <a:rPr lang="en-US" sz="2200" dirty="0" smtClean="0">
                <a:hlinkClick r:id="rId6"/>
              </a:rPr>
              <a:t>MORE</a:t>
            </a:r>
            <a:endParaRPr lang="en-US" dirty="0"/>
          </a:p>
        </p:txBody>
      </p:sp>
      <p:sp>
        <p:nvSpPr>
          <p:cNvPr id="3" name="Subtitle 2"/>
          <p:cNvSpPr>
            <a:spLocks noGrp="1"/>
          </p:cNvSpPr>
          <p:nvPr>
            <p:ph type="subTitle" idx="1"/>
          </p:nvPr>
        </p:nvSpPr>
        <p:spPr>
          <a:xfrm>
            <a:off x="290285" y="3222172"/>
            <a:ext cx="8592457" cy="2989942"/>
          </a:xfrm>
        </p:spPr>
        <p:txBody>
          <a:bodyPr>
            <a:normAutofit/>
          </a:bodyPr>
          <a:lstStyle/>
          <a:p>
            <a:pPr algn="l"/>
            <a:r>
              <a:rPr lang="en-US" sz="2800" dirty="0">
                <a:solidFill>
                  <a:schemeClr val="tx1">
                    <a:lumMod val="95000"/>
                    <a:lumOff val="5000"/>
                  </a:schemeClr>
                </a:solidFill>
              </a:rPr>
              <a:t>President </a:t>
            </a:r>
            <a:r>
              <a:rPr lang="en-US" sz="2800" b="1" dirty="0">
                <a:solidFill>
                  <a:schemeClr val="tx1">
                    <a:lumMod val="95000"/>
                    <a:lumOff val="5000"/>
                  </a:schemeClr>
                </a:solidFill>
              </a:rPr>
              <a:t>Dwight Eisenhower</a:t>
            </a:r>
            <a:r>
              <a:rPr lang="en-US" sz="2800" dirty="0">
                <a:solidFill>
                  <a:schemeClr val="tx1">
                    <a:lumMod val="95000"/>
                    <a:lumOff val="5000"/>
                  </a:schemeClr>
                </a:solidFill>
              </a:rPr>
              <a:t> (center) presents commissions to T. Keith </a:t>
            </a:r>
            <a:r>
              <a:rPr lang="en-US" sz="2800" dirty="0" err="1">
                <a:solidFill>
                  <a:schemeClr val="tx1">
                    <a:lumMod val="95000"/>
                    <a:lumOff val="5000"/>
                  </a:schemeClr>
                </a:solidFill>
              </a:rPr>
              <a:t>Glennan</a:t>
            </a:r>
            <a:r>
              <a:rPr lang="en-US" sz="2800" dirty="0">
                <a:solidFill>
                  <a:schemeClr val="tx1">
                    <a:lumMod val="95000"/>
                    <a:lumOff val="5000"/>
                  </a:schemeClr>
                </a:solidFill>
              </a:rPr>
              <a:t> (left) and Hugh L. Dryden (right), NASA's first administrator and deputy administrator respectively. In July 1958, Eisenhower had signed the National Aeronautics and Space Act, creating the agency, which opened for business on Oct.</a:t>
            </a:r>
          </a:p>
        </p:txBody>
      </p:sp>
      <p:pic>
        <p:nvPicPr>
          <p:cNvPr id="31750" name="Picture 6" descr="Presidents and vice presidents doing normal shit on Twitter: &quot;Dwight D.  Eisenhower poses in front of an American flag. 19th June, 1945.  https://t.co/adD7I3CwGi&quot; / Twitter"/>
          <p:cNvPicPr>
            <a:picLocks noChangeAspect="1" noChangeArrowheads="1"/>
          </p:cNvPicPr>
          <p:nvPr/>
        </p:nvPicPr>
        <p:blipFill>
          <a:blip r:embed="rId7" cstate="print"/>
          <a:srcRect/>
          <a:stretch>
            <a:fillRect/>
          </a:stretch>
        </p:blipFill>
        <p:spPr bwMode="auto">
          <a:xfrm>
            <a:off x="8781143" y="170741"/>
            <a:ext cx="3310916" cy="6491316"/>
          </a:xfrm>
          <a:prstGeom prst="rect">
            <a:avLst/>
          </a:prstGeom>
          <a:noFill/>
        </p:spPr>
      </p:pic>
    </p:spTree>
    <p:extLst>
      <p:ext uri="{BB962C8B-B14F-4D97-AF65-F5344CB8AC3E}">
        <p14:creationId xmlns="" xmlns:p14="http://schemas.microsoft.com/office/powerpoint/2010/main" val="699666160"/>
      </p:ext>
    </p:extLst>
  </p:cSld>
  <p:clrMapOvr>
    <a:masterClrMapping/>
  </p:clrMapOvr>
  <p:transition>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347209"/>
            <a:ext cx="7271655" cy="1699305"/>
          </a:xfrm>
        </p:spPr>
        <p:txBody>
          <a:bodyPr>
            <a:normAutofit/>
          </a:bodyPr>
          <a:lstStyle/>
          <a:p>
            <a:r>
              <a:rPr lang="en-US" sz="4800" u="sng" dirty="0" smtClean="0"/>
              <a:t>Completed missions:</a:t>
            </a:r>
            <a:endParaRPr lang="en-US" sz="4800" u="sng" dirty="0"/>
          </a:p>
        </p:txBody>
      </p:sp>
      <p:sp>
        <p:nvSpPr>
          <p:cNvPr id="5" name="Content Placeholder 4"/>
          <p:cNvSpPr>
            <a:spLocks noGrp="1"/>
          </p:cNvSpPr>
          <p:nvPr>
            <p:ph sz="half" idx="1"/>
          </p:nvPr>
        </p:nvSpPr>
        <p:spPr>
          <a:xfrm>
            <a:off x="711200" y="2148114"/>
            <a:ext cx="5660570" cy="3004458"/>
          </a:xfrm>
        </p:spPr>
        <p:txBody>
          <a:bodyPr/>
          <a:lstStyle/>
          <a:p>
            <a:r>
              <a:rPr lang="en-US" dirty="0"/>
              <a:t>Active Cavity Radiometer Irradiance Monitor Satellite (ACRIMSAT</a:t>
            </a:r>
            <a:r>
              <a:rPr lang="en-US" dirty="0" smtClean="0"/>
              <a:t>)</a:t>
            </a:r>
            <a:endParaRPr lang="en-US" dirty="0" smtClean="0"/>
          </a:p>
          <a:p>
            <a:pPr marL="0" indent="0">
              <a:buNone/>
            </a:pPr>
            <a:r>
              <a:rPr lang="en-US" dirty="0"/>
              <a:t> </a:t>
            </a:r>
            <a:r>
              <a:rPr lang="en-US" dirty="0" smtClean="0"/>
              <a:t>  </a:t>
            </a:r>
            <a:r>
              <a:rPr lang="en-US" dirty="0"/>
              <a:t>-(Earth Observing System </a:t>
            </a:r>
            <a:r>
              <a:rPr lang="en-US" dirty="0"/>
              <a:t>(</a:t>
            </a:r>
            <a:r>
              <a:rPr lang="en-US" dirty="0" smtClean="0"/>
              <a:t>EOS</a:t>
            </a:r>
            <a:r>
              <a:rPr lang="en-US" dirty="0"/>
              <a:t>)</a:t>
            </a:r>
            <a:endParaRPr lang="en-US" dirty="0" smtClean="0">
              <a:effectLst/>
            </a:endParaRPr>
          </a:p>
          <a:p>
            <a:pPr marL="0" indent="0">
              <a:buNone/>
            </a:pPr>
            <a:endParaRPr lang="en-US" dirty="0" smtClean="0"/>
          </a:p>
          <a:p>
            <a:endParaRPr lang="en-US" dirty="0"/>
          </a:p>
        </p:txBody>
      </p:sp>
      <p:sp>
        <p:nvSpPr>
          <p:cNvPr id="6" name="Content Placeholder 5"/>
          <p:cNvSpPr>
            <a:spLocks noGrp="1"/>
          </p:cNvSpPr>
          <p:nvPr>
            <p:ph sz="half" idx="2"/>
          </p:nvPr>
        </p:nvSpPr>
        <p:spPr>
          <a:xfrm>
            <a:off x="5950857" y="2090057"/>
            <a:ext cx="5631543" cy="4036107"/>
          </a:xfrm>
        </p:spPr>
        <p:txBody>
          <a:bodyPr/>
          <a:lstStyle/>
          <a:p>
            <a:r>
              <a:rPr lang="en-US" dirty="0" smtClean="0"/>
              <a:t>Applications Technology Satellite (ATS)</a:t>
            </a:r>
          </a:p>
          <a:p>
            <a:pPr marL="0" indent="0">
              <a:buNone/>
            </a:pPr>
            <a:r>
              <a:rPr lang="en-US" dirty="0" smtClean="0"/>
              <a:t>  </a:t>
            </a:r>
            <a:r>
              <a:rPr lang="en-US" dirty="0" smtClean="0"/>
              <a:t>  </a:t>
            </a:r>
            <a:r>
              <a:rPr lang="en-US" dirty="0" smtClean="0"/>
              <a:t>-(</a:t>
            </a:r>
            <a:r>
              <a:rPr lang="en-US" dirty="0">
                <a:hlinkClick r:id="rId3"/>
              </a:rPr>
              <a:t>Historical Missions</a:t>
            </a:r>
            <a:r>
              <a:rPr lang="en-US" dirty="0"/>
              <a:t>)</a:t>
            </a:r>
          </a:p>
        </p:txBody>
      </p:sp>
    </p:spTree>
    <p:extLst>
      <p:ext uri="{BB962C8B-B14F-4D97-AF65-F5344CB8AC3E}">
        <p14:creationId xmlns="" xmlns:p14="http://schemas.microsoft.com/office/powerpoint/2010/main" val="1619881916"/>
      </p:ext>
    </p:extLst>
  </p:cSld>
  <p:clrMapOvr>
    <a:masterClrMapping/>
  </p:clrMapOvr>
  <p:transition advClick="0" advTm="0">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0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2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t="-2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1" y="508000"/>
            <a:ext cx="10377713" cy="2307771"/>
          </a:xfrm>
        </p:spPr>
        <p:txBody>
          <a:bodyPr/>
          <a:lstStyle/>
          <a:p>
            <a:r>
              <a:rPr lang="en-US" b="1" u="sng" dirty="0" smtClean="0">
                <a:effectLst/>
                <a:latin typeface="Times New Roman" pitchFamily="18" charset="0"/>
                <a:cs typeface="Times New Roman" pitchFamily="18" charset="0"/>
              </a:rPr>
              <a:t>Some Of The Important Missions</a:t>
            </a:r>
            <a:r>
              <a:rPr lang="en-US" b="1" i="1" dirty="0" smtClean="0">
                <a:effectLst/>
                <a:latin typeface="Times New Roman" pitchFamily="18" charset="0"/>
                <a:cs typeface="Times New Roman" pitchFamily="18" charset="0"/>
              </a:rPr>
              <a:t>(of NASA)</a:t>
            </a:r>
            <a:endParaRPr lang="en-US" b="1" dirty="0">
              <a:latin typeface="Times New Roman" pitchFamily="18" charset="0"/>
              <a:cs typeface="Times New Roman" pitchFamily="18" charset="0"/>
            </a:endParaRPr>
          </a:p>
        </p:txBody>
      </p:sp>
      <p:sp>
        <p:nvSpPr>
          <p:cNvPr id="3" name="Subtitle 2"/>
          <p:cNvSpPr>
            <a:spLocks noGrp="1"/>
          </p:cNvSpPr>
          <p:nvPr>
            <p:ph type="subTitle" idx="1"/>
          </p:nvPr>
        </p:nvSpPr>
        <p:spPr>
          <a:xfrm>
            <a:off x="1059543" y="2641600"/>
            <a:ext cx="7010399" cy="2997200"/>
          </a:xfrm>
        </p:spPr>
        <p:txBody>
          <a:bodyPr anchor="ctr">
            <a:normAutofit/>
          </a:bodyPr>
          <a:lstStyle/>
          <a:p>
            <a:pPr marL="514350" indent="-514350">
              <a:buFont typeface="Arial" pitchFamily="34" charset="0"/>
              <a:buChar char="•"/>
            </a:pPr>
            <a:r>
              <a:rPr lang="en-US" sz="4400" dirty="0" smtClean="0">
                <a:solidFill>
                  <a:schemeClr val="tx1"/>
                </a:solidFill>
                <a:latin typeface="Algerian" pitchFamily="82" charset="0"/>
              </a:rPr>
              <a:t>  Completed missions</a:t>
            </a:r>
          </a:p>
          <a:p>
            <a:pPr marL="514350" indent="-514350">
              <a:buFont typeface="Arial" pitchFamily="34" charset="0"/>
              <a:buChar char="•"/>
            </a:pPr>
            <a:r>
              <a:rPr lang="en-US" sz="4400" dirty="0" smtClean="0">
                <a:solidFill>
                  <a:schemeClr val="tx1"/>
                </a:solidFill>
                <a:latin typeface="Algerian" pitchFamily="82" charset="0"/>
              </a:rPr>
              <a:t>  Current missions</a:t>
            </a:r>
          </a:p>
          <a:p>
            <a:pPr marL="514350" indent="-514350">
              <a:buFont typeface="Arial" pitchFamily="34" charset="0"/>
              <a:buChar char="•"/>
            </a:pPr>
            <a:r>
              <a:rPr lang="en-US" sz="4400" dirty="0">
                <a:solidFill>
                  <a:schemeClr val="tx1"/>
                </a:solidFill>
                <a:latin typeface="Algerian" pitchFamily="82" charset="0"/>
              </a:rPr>
              <a:t> </a:t>
            </a:r>
            <a:r>
              <a:rPr lang="en-US" sz="4400" dirty="0" smtClean="0">
                <a:solidFill>
                  <a:schemeClr val="tx1"/>
                </a:solidFill>
                <a:latin typeface="Algerian" pitchFamily="82" charset="0"/>
              </a:rPr>
              <a:t> </a:t>
            </a:r>
            <a:r>
              <a:rPr lang="en-US" sz="4400" dirty="0" smtClean="0">
                <a:solidFill>
                  <a:schemeClr val="tx1"/>
                </a:solidFill>
                <a:latin typeface="Algerian" pitchFamily="82" charset="0"/>
              </a:rPr>
              <a:t>Future missions</a:t>
            </a:r>
            <a:endParaRPr lang="en-US" sz="4400" dirty="0" smtClean="0">
              <a:solidFill>
                <a:schemeClr val="tx1"/>
              </a:solidFill>
              <a:latin typeface="Algerian" pitchFamily="82" charset="0"/>
            </a:endParaRPr>
          </a:p>
          <a:p>
            <a:pPr marL="514350" indent="-514350"/>
            <a:endParaRPr lang="en-US" sz="4400" dirty="0">
              <a:solidFill>
                <a:schemeClr val="tx1"/>
              </a:solidFill>
              <a:latin typeface="Algerian" pitchFamily="82" charset="0"/>
            </a:endParaRPr>
          </a:p>
        </p:txBody>
      </p:sp>
    </p:spTree>
    <p:extLst>
      <p:ext uri="{BB962C8B-B14F-4D97-AF65-F5344CB8AC3E}">
        <p14:creationId xmlns="" xmlns:p14="http://schemas.microsoft.com/office/powerpoint/2010/main" val="730088250"/>
      </p:ext>
    </p:extLst>
  </p:cSld>
  <p:clrMapOvr>
    <a:masterClrMapping/>
  </p:clrMapOvr>
  <p:transition>
    <p:wheel spokes="3"/>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6000" b="-12000"/>
          </a:stretch>
        </a:blipFill>
        <a:effectLst/>
      </p:bgPr>
    </p:bg>
    <p:spTree>
      <p:nvGrpSpPr>
        <p:cNvPr id="1" name=""/>
        <p:cNvGrpSpPr/>
        <p:nvPr/>
      </p:nvGrpSpPr>
      <p:grpSpPr>
        <a:xfrm>
          <a:off x="0" y="0"/>
          <a:ext cx="0" cy="0"/>
          <a:chOff x="0" y="0"/>
          <a:chExt cx="0" cy="0"/>
        </a:xfrm>
      </p:grpSpPr>
      <p:sp>
        <p:nvSpPr>
          <p:cNvPr id="2" name="Rectangle 1"/>
          <p:cNvSpPr/>
          <p:nvPr/>
        </p:nvSpPr>
        <p:spPr>
          <a:xfrm>
            <a:off x="0" y="856342"/>
            <a:ext cx="6589486" cy="954107"/>
          </a:xfrm>
          <a:prstGeom prst="rect">
            <a:avLst/>
          </a:prstGeom>
        </p:spPr>
        <p:txBody>
          <a:bodyPr wrap="square">
            <a:spAutoFit/>
          </a:bodyPr>
          <a:lstStyle/>
          <a:p>
            <a:r>
              <a:rPr lang="en-US" sz="5600" dirty="0" smtClean="0">
                <a:solidFill>
                  <a:schemeClr val="accent6">
                    <a:lumMod val="40000"/>
                    <a:lumOff val="60000"/>
                  </a:schemeClr>
                </a:solidFill>
                <a:latin typeface="Times New Roman" pitchFamily="18" charset="0"/>
                <a:cs typeface="Times New Roman" pitchFamily="18" charset="0"/>
              </a:rPr>
              <a:t>       Current </a:t>
            </a:r>
            <a:r>
              <a:rPr lang="en-US" sz="5600" dirty="0" smtClean="0">
                <a:solidFill>
                  <a:schemeClr val="accent6">
                    <a:lumMod val="40000"/>
                    <a:lumOff val="60000"/>
                  </a:schemeClr>
                </a:solidFill>
                <a:latin typeface="Times New Roman" pitchFamily="18" charset="0"/>
                <a:cs typeface="Times New Roman" pitchFamily="18" charset="0"/>
              </a:rPr>
              <a:t>Missions</a:t>
            </a:r>
            <a:endParaRPr lang="en-US" sz="5600" dirty="0">
              <a:solidFill>
                <a:schemeClr val="accent6">
                  <a:lumMod val="40000"/>
                  <a:lumOff val="60000"/>
                </a:schemeClr>
              </a:solidFill>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2683036938"/>
              </p:ext>
            </p:extLst>
          </p:nvPr>
        </p:nvGraphicFramePr>
        <p:xfrm>
          <a:off x="1146629" y="3947885"/>
          <a:ext cx="7080704" cy="1175657"/>
        </p:xfrm>
        <a:graphic>
          <a:graphicData uri="http://schemas.openxmlformats.org/drawingml/2006/table">
            <a:tbl>
              <a:tblPr/>
              <a:tblGrid>
                <a:gridCol w="3540352"/>
                <a:gridCol w="3540352"/>
              </a:tblGrid>
              <a:tr h="1175657">
                <a:tc>
                  <a:txBody>
                    <a:bodyPr/>
                    <a:lstStyle/>
                    <a:p>
                      <a:pPr algn="l" fontAlgn="t"/>
                      <a:r>
                        <a:rPr lang="en-US" u="sng" dirty="0">
                          <a:solidFill>
                            <a:srgbClr val="83A9C2"/>
                          </a:solidFill>
                          <a:effectLst/>
                          <a:hlinkClick r:id="rId3"/>
                        </a:rPr>
                        <a:t>Aura</a:t>
                      </a:r>
                      <a:endParaRPr lang="en-US" dirty="0">
                        <a:effectLst/>
                      </a:endParaRPr>
                    </a:p>
                  </a:txBody>
                  <a:tcPr marL="76200" marR="76200" marT="76200" marB="76200">
                    <a:lnL>
                      <a:noFill/>
                    </a:lnL>
                    <a:lnR>
                      <a:noFill/>
                    </a:lnR>
                    <a:lnT>
                      <a:noFill/>
                    </a:lnT>
                    <a:lnB w="9525" cap="flat" cmpd="sng" algn="ctr">
                      <a:solidFill>
                        <a:srgbClr val="CCCCCC"/>
                      </a:solidFill>
                      <a:prstDash val="solid"/>
                      <a:round/>
                      <a:headEnd type="none" w="med" len="med"/>
                      <a:tailEnd type="none" w="med" len="med"/>
                    </a:lnB>
                    <a:solidFill>
                      <a:srgbClr val="DDDDDD"/>
                    </a:solidFill>
                  </a:tcPr>
                </a:tc>
                <a:tc>
                  <a:txBody>
                    <a:bodyPr/>
                    <a:lstStyle/>
                    <a:p>
                      <a:pPr fontAlgn="t">
                        <a:buFont typeface="Arial" panose="020B0604020202020204" pitchFamily="34" charset="0"/>
                        <a:buChar char="•"/>
                      </a:pPr>
                      <a:r>
                        <a:rPr lang="en-US" u="sng" dirty="0">
                          <a:solidFill>
                            <a:srgbClr val="83A9C2"/>
                          </a:solidFill>
                          <a:effectLst/>
                          <a:hlinkClick r:id="rId4"/>
                        </a:rPr>
                        <a:t>Earth Observing System (EOS)</a:t>
                      </a:r>
                      <a:endParaRPr lang="en-US" dirty="0">
                        <a:effectLst/>
                      </a:endParaRPr>
                    </a:p>
                    <a:p>
                      <a:pPr fontAlgn="t">
                        <a:buFont typeface="Arial" panose="020B0604020202020204" pitchFamily="34" charset="0"/>
                        <a:buChar char="•"/>
                      </a:pPr>
                      <a:r>
                        <a:rPr lang="en-US" u="sng" dirty="0">
                          <a:solidFill>
                            <a:srgbClr val="83A9C2"/>
                          </a:solidFill>
                          <a:effectLst/>
                          <a:hlinkClick r:id="rId5"/>
                        </a:rPr>
                        <a:t>A-Train</a:t>
                      </a:r>
                      <a:endParaRPr lang="en-US" dirty="0">
                        <a:effectLst/>
                      </a:endParaRPr>
                    </a:p>
                  </a:txBody>
                  <a:tcPr marL="76200" marR="76200" marT="76200" marB="76200">
                    <a:lnL>
                      <a:noFill/>
                    </a:lnL>
                    <a:lnR>
                      <a:noFill/>
                    </a:lnR>
                    <a:lnT>
                      <a:noFill/>
                    </a:lnT>
                    <a:lnB w="9525" cap="flat" cmpd="sng" algn="ctr">
                      <a:solidFill>
                        <a:srgbClr val="CCCCCC"/>
                      </a:solidFill>
                      <a:prstDash val="solid"/>
                      <a:round/>
                      <a:headEnd type="none" w="med" len="med"/>
                      <a:tailEnd type="none" w="med" len="med"/>
                    </a:lnB>
                    <a:solidFill>
                      <a:srgbClr val="EEEEEE"/>
                    </a:solidFill>
                  </a:tcPr>
                </a:tc>
              </a:tr>
            </a:tbl>
          </a:graphicData>
        </a:graphic>
      </p:graphicFrame>
      <p:graphicFrame>
        <p:nvGraphicFramePr>
          <p:cNvPr id="7" name="Table 6"/>
          <p:cNvGraphicFramePr>
            <a:graphicFrameLocks noGrp="1"/>
          </p:cNvGraphicFramePr>
          <p:nvPr>
            <p:extLst>
              <p:ext uri="{D42A27DB-BD31-4B8C-83A1-F6EECF244321}">
                <p14:modId xmlns="" xmlns:p14="http://schemas.microsoft.com/office/powerpoint/2010/main" val="2246393889"/>
              </p:ext>
            </p:extLst>
          </p:nvPr>
        </p:nvGraphicFramePr>
        <p:xfrm>
          <a:off x="1146629" y="2423885"/>
          <a:ext cx="6995885" cy="1175657"/>
        </p:xfrm>
        <a:graphic>
          <a:graphicData uri="http://schemas.openxmlformats.org/drawingml/2006/table">
            <a:tbl>
              <a:tblPr/>
              <a:tblGrid>
                <a:gridCol w="3501530"/>
                <a:gridCol w="3494355"/>
              </a:tblGrid>
              <a:tr h="1175657">
                <a:tc>
                  <a:txBody>
                    <a:bodyPr/>
                    <a:lstStyle/>
                    <a:p>
                      <a:pPr algn="l" fontAlgn="t"/>
                      <a:r>
                        <a:rPr lang="en-US" u="sng" dirty="0">
                          <a:solidFill>
                            <a:srgbClr val="83A9C2"/>
                          </a:solidFill>
                          <a:effectLst/>
                          <a:hlinkClick r:id="rId6"/>
                        </a:rPr>
                        <a:t>Aqua</a:t>
                      </a:r>
                      <a:endParaRPr lang="en-US" dirty="0">
                        <a:effectLst/>
                      </a:endParaRPr>
                    </a:p>
                  </a:txBody>
                  <a:tcPr marL="76200" marR="76200" marT="76200" marB="76200">
                    <a:lnL>
                      <a:noFill/>
                    </a:lnL>
                    <a:lnR>
                      <a:noFill/>
                    </a:lnR>
                    <a:lnT>
                      <a:noFill/>
                    </a:lnT>
                    <a:lnB w="9525" cap="flat" cmpd="sng" algn="ctr">
                      <a:solidFill>
                        <a:srgbClr val="CCCCCC"/>
                      </a:solidFill>
                      <a:prstDash val="solid"/>
                      <a:round/>
                      <a:headEnd type="none" w="med" len="med"/>
                      <a:tailEnd type="none" w="med" len="med"/>
                    </a:lnB>
                    <a:solidFill>
                      <a:srgbClr val="DDDDDD"/>
                    </a:solidFill>
                  </a:tcPr>
                </a:tc>
                <a:tc>
                  <a:txBody>
                    <a:bodyPr/>
                    <a:lstStyle/>
                    <a:p>
                      <a:pPr fontAlgn="t">
                        <a:buFont typeface="Arial" panose="020B0604020202020204" pitchFamily="34" charset="0"/>
                        <a:buChar char="•"/>
                      </a:pPr>
                      <a:r>
                        <a:rPr lang="en-US" u="sng" dirty="0">
                          <a:solidFill>
                            <a:srgbClr val="83A9C2"/>
                          </a:solidFill>
                          <a:effectLst/>
                          <a:hlinkClick r:id="rId4"/>
                        </a:rPr>
                        <a:t>Earth Observing System (EOS)</a:t>
                      </a:r>
                      <a:endParaRPr lang="en-US" dirty="0">
                        <a:effectLst/>
                      </a:endParaRPr>
                    </a:p>
                    <a:p>
                      <a:pPr fontAlgn="t">
                        <a:buFont typeface="Arial" panose="020B0604020202020204" pitchFamily="34" charset="0"/>
                        <a:buChar char="•"/>
                      </a:pPr>
                      <a:r>
                        <a:rPr lang="en-US" u="sng" dirty="0">
                          <a:solidFill>
                            <a:srgbClr val="83A9C2"/>
                          </a:solidFill>
                          <a:effectLst/>
                          <a:hlinkClick r:id="rId5"/>
                        </a:rPr>
                        <a:t>A-Train</a:t>
                      </a:r>
                      <a:endParaRPr lang="en-US" dirty="0">
                        <a:effectLst/>
                      </a:endParaRPr>
                    </a:p>
                  </a:txBody>
                  <a:tcPr marL="76200" marR="76200" marT="76200" marB="76200">
                    <a:lnL>
                      <a:noFill/>
                    </a:lnL>
                    <a:lnR>
                      <a:noFill/>
                    </a:lnR>
                    <a:lnT>
                      <a:noFill/>
                    </a:lnT>
                    <a:lnB w="9525" cap="flat" cmpd="sng" algn="ctr">
                      <a:solidFill>
                        <a:srgbClr val="CCCCCC"/>
                      </a:solidFill>
                      <a:prstDash val="solid"/>
                      <a:round/>
                      <a:headEnd type="none" w="med" len="med"/>
                      <a:tailEnd type="none" w="med" len="med"/>
                    </a:lnB>
                    <a:solidFill>
                      <a:srgbClr val="EEEEEE"/>
                    </a:solidFill>
                  </a:tcPr>
                </a:tc>
              </a:tr>
            </a:tbl>
          </a:graphicData>
        </a:graphic>
      </p:graphicFrame>
    </p:spTree>
    <p:extLst>
      <p:ext uri="{BB962C8B-B14F-4D97-AF65-F5344CB8AC3E}">
        <p14:creationId xmlns="" xmlns:p14="http://schemas.microsoft.com/office/powerpoint/2010/main" val="3454363158"/>
      </p:ext>
    </p:extLst>
  </p:cSld>
  <p:clrMapOvr>
    <a:masterClrMapping/>
  </p:clrMapOvr>
  <p:transition>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r="-100000" b="-100000"/>
          </a:stretch>
        </a:blipFill>
        <a:effectLst/>
      </p:bgPr>
    </p:bg>
    <p:spTree>
      <p:nvGrpSpPr>
        <p:cNvPr id="1" name=""/>
        <p:cNvGrpSpPr/>
        <p:nvPr/>
      </p:nvGrpSpPr>
      <p:grpSpPr>
        <a:xfrm>
          <a:off x="0" y="0"/>
          <a:ext cx="0" cy="0"/>
          <a:chOff x="0" y="0"/>
          <a:chExt cx="0" cy="0"/>
        </a:xfrm>
      </p:grpSpPr>
      <p:sp>
        <p:nvSpPr>
          <p:cNvPr id="2" name="Rectangle 1"/>
          <p:cNvSpPr/>
          <p:nvPr/>
        </p:nvSpPr>
        <p:spPr>
          <a:xfrm>
            <a:off x="464458" y="580571"/>
            <a:ext cx="6400800" cy="2554545"/>
          </a:xfrm>
          <a:prstGeom prst="rect">
            <a:avLst/>
          </a:prstGeom>
        </p:spPr>
        <p:txBody>
          <a:bodyPr wrap="square">
            <a:spAutoFit/>
          </a:bodyPr>
          <a:lstStyle/>
          <a:p>
            <a:r>
              <a:rPr lang="en-US" sz="8000" b="1" i="0" dirty="0" smtClean="0">
                <a:solidFill>
                  <a:schemeClr val="bg1">
                    <a:lumMod val="95000"/>
                  </a:schemeClr>
                </a:solidFill>
                <a:effectLst/>
                <a:latin typeface="Times New Roman" pitchFamily="18" charset="0"/>
                <a:cs typeface="Times New Roman" pitchFamily="18" charset="0"/>
              </a:rPr>
              <a:t>Future Missions</a:t>
            </a:r>
            <a:endParaRPr lang="en-US" sz="8000" b="1" i="0" dirty="0">
              <a:solidFill>
                <a:schemeClr val="bg1">
                  <a:lumMod val="95000"/>
                </a:schemeClr>
              </a:solidFill>
              <a:effectLst/>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3713957847"/>
              </p:ext>
            </p:extLst>
          </p:nvPr>
        </p:nvGraphicFramePr>
        <p:xfrm>
          <a:off x="377370" y="3701143"/>
          <a:ext cx="6763660" cy="566057"/>
        </p:xfrm>
        <a:graphic>
          <a:graphicData uri="http://schemas.openxmlformats.org/drawingml/2006/table">
            <a:tbl>
              <a:tblPr/>
              <a:tblGrid>
                <a:gridCol w="3381830"/>
                <a:gridCol w="3381830"/>
              </a:tblGrid>
              <a:tr h="566057">
                <a:tc>
                  <a:txBody>
                    <a:bodyPr/>
                    <a:lstStyle/>
                    <a:p>
                      <a:pPr algn="l" fontAlgn="t"/>
                      <a:r>
                        <a:rPr lang="en-US" u="sng" dirty="0">
                          <a:solidFill>
                            <a:srgbClr val="83A9C2"/>
                          </a:solidFill>
                          <a:effectLst/>
                          <a:hlinkClick r:id="rId3"/>
                        </a:rPr>
                        <a:t>Sentinel-6B</a:t>
                      </a:r>
                      <a:endParaRPr lang="en-US" dirty="0">
                        <a:effectLst/>
                      </a:endParaRPr>
                    </a:p>
                  </a:txBody>
                  <a:tcPr marL="76200" marR="76200" marT="76200" marB="76200">
                    <a:lnL>
                      <a:noFill/>
                    </a:lnL>
                    <a:lnR>
                      <a:noFill/>
                    </a:lnR>
                    <a:lnT>
                      <a:noFill/>
                    </a:lnT>
                    <a:lnB w="9525" cap="flat" cmpd="sng" algn="ctr">
                      <a:solidFill>
                        <a:srgbClr val="CCCCCC"/>
                      </a:solidFill>
                      <a:prstDash val="solid"/>
                      <a:round/>
                      <a:headEnd type="none" w="med" len="med"/>
                      <a:tailEnd type="none" w="med" len="med"/>
                    </a:lnB>
                    <a:solidFill>
                      <a:srgbClr val="DDDDDD"/>
                    </a:solidFill>
                  </a:tcPr>
                </a:tc>
                <a:tc>
                  <a:txBody>
                    <a:bodyPr/>
                    <a:lstStyle/>
                    <a:p>
                      <a:pPr fontAlgn="t">
                        <a:buFont typeface="Arial" panose="020B0604020202020204" pitchFamily="34" charset="0"/>
                        <a:buChar char="•"/>
                      </a:pPr>
                      <a:r>
                        <a:rPr lang="en-US" u="sng" dirty="0">
                          <a:solidFill>
                            <a:srgbClr val="83A9C2"/>
                          </a:solidFill>
                          <a:effectLst/>
                          <a:hlinkClick r:id="rId4"/>
                        </a:rPr>
                        <a:t>Inter-Agency Partnerships</a:t>
                      </a:r>
                      <a:endParaRPr lang="en-US" dirty="0">
                        <a:effectLst/>
                      </a:endParaRPr>
                    </a:p>
                  </a:txBody>
                  <a:tcPr marL="76200" marR="76200" marT="76200" marB="76200">
                    <a:lnL>
                      <a:noFill/>
                    </a:lnL>
                    <a:lnR>
                      <a:noFill/>
                    </a:lnR>
                    <a:lnT>
                      <a:noFill/>
                    </a:lnT>
                    <a:lnB w="9525" cap="flat" cmpd="sng" algn="ctr">
                      <a:solidFill>
                        <a:srgbClr val="CCCCCC"/>
                      </a:solidFill>
                      <a:prstDash val="solid"/>
                      <a:round/>
                      <a:headEnd type="none" w="med" len="med"/>
                      <a:tailEnd type="none" w="med" len="med"/>
                    </a:lnB>
                    <a:solidFill>
                      <a:srgbClr val="EEEEEE"/>
                    </a:solidFill>
                  </a:tcPr>
                </a:tc>
              </a:tr>
            </a:tbl>
          </a:graphicData>
        </a:graphic>
      </p:graphicFrame>
      <p:graphicFrame>
        <p:nvGraphicFramePr>
          <p:cNvPr id="4" name="Table 3"/>
          <p:cNvGraphicFramePr>
            <a:graphicFrameLocks noGrp="1"/>
          </p:cNvGraphicFramePr>
          <p:nvPr>
            <p:extLst>
              <p:ext uri="{D42A27DB-BD31-4B8C-83A1-F6EECF244321}">
                <p14:modId xmlns="" xmlns:p14="http://schemas.microsoft.com/office/powerpoint/2010/main" val="1752982723"/>
              </p:ext>
            </p:extLst>
          </p:nvPr>
        </p:nvGraphicFramePr>
        <p:xfrm>
          <a:off x="333829" y="4891315"/>
          <a:ext cx="6850742" cy="1103086"/>
        </p:xfrm>
        <a:graphic>
          <a:graphicData uri="http://schemas.openxmlformats.org/drawingml/2006/table">
            <a:tbl>
              <a:tblPr/>
              <a:tblGrid>
                <a:gridCol w="3425371"/>
                <a:gridCol w="3425371"/>
              </a:tblGrid>
              <a:tr h="1103086">
                <a:tc>
                  <a:txBody>
                    <a:bodyPr/>
                    <a:lstStyle/>
                    <a:p>
                      <a:pPr algn="l" fontAlgn="t"/>
                      <a:r>
                        <a:rPr lang="en-US" u="sng" dirty="0">
                          <a:solidFill>
                            <a:srgbClr val="83A9C2"/>
                          </a:solidFill>
                          <a:effectLst/>
                          <a:hlinkClick r:id="rId5"/>
                        </a:rPr>
                        <a:t>Climate Absolute Radiance and Refractivity Observatory Pathfinder (CLARREO Path.)</a:t>
                      </a:r>
                      <a:endParaRPr lang="en-US" dirty="0">
                        <a:effectLst/>
                      </a:endParaRPr>
                    </a:p>
                  </a:txBody>
                  <a:tcPr marL="76200" marR="76200" marT="76200" marB="76200">
                    <a:lnL>
                      <a:noFill/>
                    </a:lnL>
                    <a:lnR>
                      <a:noFill/>
                    </a:lnR>
                    <a:lnT>
                      <a:noFill/>
                    </a:lnT>
                    <a:lnB w="9525" cap="flat" cmpd="sng" algn="ctr">
                      <a:solidFill>
                        <a:srgbClr val="CCCCCC"/>
                      </a:solidFill>
                      <a:prstDash val="solid"/>
                      <a:round/>
                      <a:headEnd type="none" w="med" len="med"/>
                      <a:tailEnd type="none" w="med" len="med"/>
                    </a:lnB>
                    <a:solidFill>
                      <a:srgbClr val="DDDDDD"/>
                    </a:solidFill>
                  </a:tcPr>
                </a:tc>
                <a:tc>
                  <a:txBody>
                    <a:bodyPr/>
                    <a:lstStyle/>
                    <a:p>
                      <a:pPr fontAlgn="t">
                        <a:buFont typeface="Arial" panose="020B0604020202020204" pitchFamily="34" charset="0"/>
                        <a:buChar char="•"/>
                      </a:pPr>
                      <a:r>
                        <a:rPr lang="en-US" u="sng" dirty="0">
                          <a:solidFill>
                            <a:srgbClr val="83A9C2"/>
                          </a:solidFill>
                          <a:effectLst/>
                          <a:hlinkClick r:id="rId6"/>
                        </a:rPr>
                        <a:t>Earth Systematic Missions Program</a:t>
                      </a:r>
                      <a:endParaRPr lang="en-US" dirty="0">
                        <a:effectLst/>
                      </a:endParaRPr>
                    </a:p>
                  </a:txBody>
                  <a:tcPr marL="76200" marR="76200" marT="76200" marB="76200">
                    <a:lnL>
                      <a:noFill/>
                    </a:lnL>
                    <a:lnR>
                      <a:noFill/>
                    </a:lnR>
                    <a:lnT>
                      <a:noFill/>
                    </a:lnT>
                    <a:lnB w="9525" cap="flat" cmpd="sng" algn="ctr">
                      <a:solidFill>
                        <a:srgbClr val="CCCCCC"/>
                      </a:solidFill>
                      <a:prstDash val="solid"/>
                      <a:round/>
                      <a:headEnd type="none" w="med" len="med"/>
                      <a:tailEnd type="none" w="med" len="med"/>
                    </a:lnB>
                    <a:solidFill>
                      <a:srgbClr val="EEEEEE"/>
                    </a:solidFill>
                  </a:tcPr>
                </a:tc>
              </a:tr>
            </a:tbl>
          </a:graphicData>
        </a:graphic>
      </p:graphicFrame>
    </p:spTree>
    <p:extLst>
      <p:ext uri="{BB962C8B-B14F-4D97-AF65-F5344CB8AC3E}">
        <p14:creationId xmlns="" xmlns:p14="http://schemas.microsoft.com/office/powerpoint/2010/main" val="1865812775"/>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343</TotalTime>
  <Words>403</Words>
  <Application>Microsoft Office PowerPoint</Application>
  <PresentationFormat>Custom</PresentationFormat>
  <Paragraphs>49</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NIMBUS TO NOW:</vt:lpstr>
      <vt:lpstr>About NASA</vt:lpstr>
      <vt:lpstr>NASA stands for National Aeronautics and Space Administration. </vt:lpstr>
      <vt:lpstr>Founder of NASA Dwight D.Eisenhower Hall of fame induction: 2009 Organizations founded: NASA, DARPA, MORE</vt:lpstr>
      <vt:lpstr>Completed missions:</vt:lpstr>
      <vt:lpstr>Some Of The Important Missions(of NASA)</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NIMBUS TO NOW:</dc:title>
  <dc:creator>Microsoft account</dc:creator>
  <cp:lastModifiedBy>Murali</cp:lastModifiedBy>
  <cp:revision>39</cp:revision>
  <dcterms:created xsi:type="dcterms:W3CDTF">2022-10-01T15:05:26Z</dcterms:created>
  <dcterms:modified xsi:type="dcterms:W3CDTF">2022-10-02T09:29:34Z</dcterms:modified>
</cp:coreProperties>
</file>